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embeddedFontLst>
    <p:embeddedFont>
      <p:font typeface="Comfortaa"/>
      <p:regular r:id="rId21"/>
      <p:bold r:id="rId2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23" roundtripDataSignature="AMtx7mgIeCMcUJ8NIuYQC353/4LIdjhIu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font" Target="fonts/Comfortaa-bold.fntdata"/><Relationship Id="rId10" Type="http://schemas.openxmlformats.org/officeDocument/2006/relationships/slide" Target="slides/slide5.xml"/><Relationship Id="rId21" Type="http://schemas.openxmlformats.org/officeDocument/2006/relationships/font" Target="fonts/Comfortaa-regular.fntdata"/><Relationship Id="rId13" Type="http://schemas.openxmlformats.org/officeDocument/2006/relationships/slide" Target="slides/slide8.xml"/><Relationship Id="rId12" Type="http://schemas.openxmlformats.org/officeDocument/2006/relationships/slide" Target="slides/slide7.xml"/><Relationship Id="rId23" Type="http://customschemas.google.com/relationships/presentationmetadata" Target="meta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3" name="Google Shape;63;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8" name="Google Shape;68;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 name="Google Shape;7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0" name="Google Shape;80;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5" name="Google Shape;85;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0" name="Google Shape;90;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3299a05905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3299a05905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3299a05905b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 name="Google Shape;110;g3299a05905b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7" name="Google Shape;117;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2" name="Google Shape;12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0" name="Google Shape;13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5" name="Google Shape;135;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0" name="Google Shape;140;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15"/>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15"/>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1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1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5" name="Google Shape;15;p1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1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8" name="Google Shape;18;p1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9" name="Google Shape;19;p1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1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18"/>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18"/>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1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1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1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20"/>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20"/>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21"/>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22"/>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2"/>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22"/>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22"/>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23"/>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24"/>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4"/>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2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1.png"/><Relationship Id="rId4" Type="http://schemas.openxmlformats.org/officeDocument/2006/relationships/image" Target="../media/image1.png"/><Relationship Id="rId5" Type="http://schemas.openxmlformats.org/officeDocument/2006/relationships/image" Target="../media/image4.png"/><Relationship Id="rId6"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9.png"/><Relationship Id="rId4" Type="http://schemas.openxmlformats.org/officeDocument/2006/relationships/image" Target="../media/image16.png"/><Relationship Id="rId5"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53" name="Shape 53"/>
        <p:cNvGrpSpPr/>
        <p:nvPr/>
      </p:nvGrpSpPr>
      <p:grpSpPr>
        <a:xfrm>
          <a:off x="0" y="0"/>
          <a:ext cx="0" cy="0"/>
          <a:chOff x="0" y="0"/>
          <a:chExt cx="0" cy="0"/>
        </a:xfrm>
      </p:grpSpPr>
      <p:sp>
        <p:nvSpPr>
          <p:cNvPr id="54" name="Google Shape;54;p1"/>
          <p:cNvSpPr txBox="1"/>
          <p:nvPr/>
        </p:nvSpPr>
        <p:spPr>
          <a:xfrm>
            <a:off x="0" y="0"/>
            <a:ext cx="8973000" cy="24627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700"/>
              <a:buFont typeface="Arial"/>
              <a:buNone/>
            </a:pPr>
            <a:r>
              <a:rPr b="0" i="0" lang="en-GB" sz="3700" u="none" cap="none" strike="noStrike">
                <a:solidFill>
                  <a:srgbClr val="434343"/>
                </a:solidFill>
                <a:latin typeface="Comfortaa"/>
                <a:ea typeface="Comfortaa"/>
                <a:cs typeface="Comfortaa"/>
                <a:sym typeface="Comfortaa"/>
              </a:rPr>
              <a:t>Welcome to the Year 4 </a:t>
            </a:r>
            <a:r>
              <a:rPr lang="en-GB" sz="3700">
                <a:solidFill>
                  <a:srgbClr val="434343"/>
                </a:solidFill>
                <a:latin typeface="Comfortaa"/>
                <a:ea typeface="Comfortaa"/>
                <a:cs typeface="Comfortaa"/>
                <a:sym typeface="Comfortaa"/>
              </a:rPr>
              <a:t>Woodrow</a:t>
            </a:r>
            <a:r>
              <a:rPr b="0" i="0" lang="en-GB" sz="3700" u="none" cap="none" strike="noStrike">
                <a:solidFill>
                  <a:srgbClr val="434343"/>
                </a:solidFill>
                <a:latin typeface="Comfortaa"/>
                <a:ea typeface="Comfortaa"/>
                <a:cs typeface="Comfortaa"/>
                <a:sym typeface="Comfortaa"/>
              </a:rPr>
              <a:t> Parents’ Briefing.</a:t>
            </a:r>
            <a:br>
              <a:rPr b="0" i="0" lang="en-GB" sz="3700" u="none" cap="none" strike="noStrike">
                <a:solidFill>
                  <a:srgbClr val="434343"/>
                </a:solidFill>
                <a:latin typeface="Comfortaa"/>
                <a:ea typeface="Comfortaa"/>
                <a:cs typeface="Comfortaa"/>
                <a:sym typeface="Comfortaa"/>
              </a:rPr>
            </a:br>
            <a:br>
              <a:rPr b="0" i="0" lang="en-GB" sz="3700" u="none" cap="none" strike="noStrike">
                <a:solidFill>
                  <a:srgbClr val="434343"/>
                </a:solidFill>
                <a:latin typeface="Comfortaa"/>
                <a:ea typeface="Comfortaa"/>
                <a:cs typeface="Comfortaa"/>
                <a:sym typeface="Comfortaa"/>
              </a:rPr>
            </a:br>
            <a:r>
              <a:rPr lang="en-GB" sz="3700">
                <a:solidFill>
                  <a:srgbClr val="434343"/>
                </a:solidFill>
                <a:latin typeface="Comfortaa"/>
                <a:ea typeface="Comfortaa"/>
                <a:cs typeface="Comfortaa"/>
                <a:sym typeface="Comfortaa"/>
              </a:rPr>
              <a:t>5th-7</a:t>
            </a:r>
            <a:r>
              <a:rPr b="0" i="0" lang="en-GB" sz="3700" u="none" cap="none" strike="noStrike">
                <a:solidFill>
                  <a:srgbClr val="434343"/>
                </a:solidFill>
                <a:latin typeface="Comfortaa"/>
                <a:ea typeface="Comfortaa"/>
                <a:cs typeface="Comfortaa"/>
                <a:sym typeface="Comfortaa"/>
              </a:rPr>
              <a:t>th </a:t>
            </a:r>
            <a:r>
              <a:rPr lang="en-GB" sz="3700">
                <a:solidFill>
                  <a:srgbClr val="434343"/>
                </a:solidFill>
                <a:latin typeface="Comfortaa"/>
                <a:ea typeface="Comfortaa"/>
                <a:cs typeface="Comfortaa"/>
                <a:sym typeface="Comfortaa"/>
              </a:rPr>
              <a:t>March 2025</a:t>
            </a:r>
            <a:endParaRPr b="0" i="0" sz="100" u="none" cap="none" strike="noStrike">
              <a:solidFill>
                <a:srgbClr val="434343"/>
              </a:solidFill>
              <a:latin typeface="Comfortaa"/>
              <a:ea typeface="Comfortaa"/>
              <a:cs typeface="Comfortaa"/>
              <a:sym typeface="Comfortaa"/>
            </a:endParaRPr>
          </a:p>
        </p:txBody>
      </p:sp>
      <p:pic>
        <p:nvPicPr>
          <p:cNvPr id="55" name="Google Shape;55;p1"/>
          <p:cNvPicPr preferRelativeResize="0"/>
          <p:nvPr/>
        </p:nvPicPr>
        <p:blipFill rotWithShape="1">
          <a:blip r:embed="rId3">
            <a:alphaModFix/>
          </a:blip>
          <a:srcRect b="0" l="0" r="0" t="0"/>
          <a:stretch/>
        </p:blipFill>
        <p:spPr>
          <a:xfrm>
            <a:off x="2206088" y="2615100"/>
            <a:ext cx="4731821" cy="2376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59" name="Shape 59"/>
        <p:cNvGrpSpPr/>
        <p:nvPr/>
      </p:nvGrpSpPr>
      <p:grpSpPr>
        <a:xfrm>
          <a:off x="0" y="0"/>
          <a:ext cx="0" cy="0"/>
          <a:chOff x="0" y="0"/>
          <a:chExt cx="0" cy="0"/>
        </a:xfrm>
      </p:grpSpPr>
      <p:pic>
        <p:nvPicPr>
          <p:cNvPr id="60" name="Google Shape;60;p2"/>
          <p:cNvPicPr preferRelativeResize="0"/>
          <p:nvPr/>
        </p:nvPicPr>
        <p:blipFill rotWithShape="1">
          <a:blip r:embed="rId3">
            <a:alphaModFix/>
          </a:blip>
          <a:srcRect b="0" l="0" r="0" t="0"/>
          <a:stretch/>
        </p:blipFill>
        <p:spPr>
          <a:xfrm>
            <a:off x="74925" y="227600"/>
            <a:ext cx="8994127" cy="46883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64" name="Shape 64"/>
        <p:cNvGrpSpPr/>
        <p:nvPr/>
      </p:nvGrpSpPr>
      <p:grpSpPr>
        <a:xfrm>
          <a:off x="0" y="0"/>
          <a:ext cx="0" cy="0"/>
          <a:chOff x="0" y="0"/>
          <a:chExt cx="0" cy="0"/>
        </a:xfrm>
      </p:grpSpPr>
      <p:sp>
        <p:nvSpPr>
          <p:cNvPr id="65" name="Google Shape;65;p3"/>
          <p:cNvSpPr txBox="1"/>
          <p:nvPr/>
        </p:nvSpPr>
        <p:spPr>
          <a:xfrm>
            <a:off x="196950" y="147275"/>
            <a:ext cx="8750100" cy="50487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4300"/>
              <a:buFont typeface="Arial"/>
              <a:buNone/>
            </a:pPr>
            <a:r>
              <a:rPr b="0" i="0" lang="en-GB" sz="4100" u="sng" cap="none" strike="noStrike">
                <a:solidFill>
                  <a:srgbClr val="000000"/>
                </a:solidFill>
                <a:latin typeface="Comfortaa"/>
                <a:ea typeface="Comfortaa"/>
                <a:cs typeface="Comfortaa"/>
                <a:sym typeface="Comfortaa"/>
              </a:rPr>
              <a:t>Staffing</a:t>
            </a:r>
            <a:endParaRPr b="0" i="0" sz="2600" u="sng"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2800"/>
              <a:buFont typeface="Arial"/>
              <a:buNone/>
            </a:pPr>
            <a:r>
              <a:rPr lang="en-GB" sz="2600">
                <a:latin typeface="Comfortaa"/>
                <a:ea typeface="Comfortaa"/>
                <a:cs typeface="Comfortaa"/>
                <a:sym typeface="Comfortaa"/>
              </a:rPr>
              <a:t>Miss Rutter</a:t>
            </a:r>
            <a:endParaRPr b="0" i="0" sz="26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2800"/>
              <a:buFont typeface="Arial"/>
              <a:buNone/>
            </a:pPr>
            <a:r>
              <a:rPr b="0" i="0" lang="en-GB" sz="2600" u="none" cap="none" strike="noStrike">
                <a:solidFill>
                  <a:srgbClr val="000000"/>
                </a:solidFill>
                <a:latin typeface="Comfortaa"/>
                <a:ea typeface="Comfortaa"/>
                <a:cs typeface="Comfortaa"/>
                <a:sym typeface="Comfortaa"/>
              </a:rPr>
              <a:t>Mr Craven</a:t>
            </a:r>
            <a:endParaRPr b="0" i="0" sz="26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2800"/>
              <a:buFont typeface="Arial"/>
              <a:buNone/>
            </a:pPr>
            <a:r>
              <a:rPr b="0" i="0" lang="en-GB" sz="2600" u="none" cap="none" strike="noStrike">
                <a:solidFill>
                  <a:srgbClr val="000000"/>
                </a:solidFill>
                <a:latin typeface="Comfortaa"/>
                <a:ea typeface="Comfortaa"/>
                <a:cs typeface="Comfortaa"/>
                <a:sym typeface="Comfortaa"/>
              </a:rPr>
              <a:t>Miss </a:t>
            </a:r>
            <a:r>
              <a:rPr lang="en-GB" sz="2600">
                <a:latin typeface="Comfortaa"/>
                <a:ea typeface="Comfortaa"/>
                <a:cs typeface="Comfortaa"/>
                <a:sym typeface="Comfortaa"/>
              </a:rPr>
              <a:t>Pugh</a:t>
            </a:r>
            <a:endParaRPr sz="2600">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2800"/>
              <a:buFont typeface="Arial"/>
              <a:buNone/>
            </a:pPr>
            <a:r>
              <a:rPr lang="en-GB" sz="2600">
                <a:latin typeface="Comfortaa"/>
                <a:ea typeface="Comfortaa"/>
                <a:cs typeface="Comfortaa"/>
                <a:sym typeface="Comfortaa"/>
              </a:rPr>
              <a:t>Mrs Mills</a:t>
            </a:r>
            <a:endParaRPr sz="2600">
              <a:latin typeface="Comfortaa"/>
              <a:ea typeface="Comfortaa"/>
              <a:cs typeface="Comfortaa"/>
              <a:sym typeface="Comfortaa"/>
            </a:endParaRPr>
          </a:p>
          <a:p>
            <a:pPr indent="457200" lvl="0" marL="2743200" marR="0" rtl="0" algn="l">
              <a:lnSpc>
                <a:spcPct val="100000"/>
              </a:lnSpc>
              <a:spcBef>
                <a:spcPts val="0"/>
              </a:spcBef>
              <a:spcAft>
                <a:spcPts val="0"/>
              </a:spcAft>
              <a:buClr>
                <a:srgbClr val="000000"/>
              </a:buClr>
              <a:buSzPts val="4300"/>
              <a:buFont typeface="Arial"/>
              <a:buNone/>
            </a:pPr>
            <a:r>
              <a:rPr b="0" i="0" lang="en-GB" sz="4100" u="sng" cap="none" strike="noStrike">
                <a:solidFill>
                  <a:srgbClr val="000000"/>
                </a:solidFill>
                <a:latin typeface="Comfortaa"/>
                <a:ea typeface="Comfortaa"/>
                <a:cs typeface="Comfortaa"/>
                <a:sym typeface="Comfortaa"/>
              </a:rPr>
              <a:t>Contact</a:t>
            </a:r>
            <a:endParaRPr b="0" i="0" sz="4100" u="sng"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2800"/>
              <a:buFont typeface="Arial"/>
              <a:buNone/>
            </a:pPr>
            <a:r>
              <a:rPr b="0" i="0" lang="en-GB" sz="2600" u="none" cap="none" strike="noStrike">
                <a:solidFill>
                  <a:srgbClr val="000000"/>
                </a:solidFill>
                <a:latin typeface="Comfortaa"/>
                <a:ea typeface="Comfortaa"/>
                <a:cs typeface="Comfortaa"/>
                <a:sym typeface="Comfortaa"/>
              </a:rPr>
              <a:t>If you have any concerns or queries while we are away, please contact the school office who will always be in direct contact with members of staff at Woodrow. Check Facebook page for regular updates.</a:t>
            </a:r>
            <a:endParaRPr b="0" i="0" sz="2600" u="none" cap="none" strike="noStrike">
              <a:solidFill>
                <a:srgbClr val="000000"/>
              </a:solidFill>
              <a:latin typeface="Comfortaa"/>
              <a:ea typeface="Comfortaa"/>
              <a:cs typeface="Comfortaa"/>
              <a:sym typeface="Comfortaa"/>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69" name="Shape 69"/>
        <p:cNvGrpSpPr/>
        <p:nvPr/>
      </p:nvGrpSpPr>
      <p:grpSpPr>
        <a:xfrm>
          <a:off x="0" y="0"/>
          <a:ext cx="0" cy="0"/>
          <a:chOff x="0" y="0"/>
          <a:chExt cx="0" cy="0"/>
        </a:xfrm>
      </p:grpSpPr>
      <p:sp>
        <p:nvSpPr>
          <p:cNvPr id="70" name="Google Shape;70;p4"/>
          <p:cNvSpPr txBox="1"/>
          <p:nvPr/>
        </p:nvSpPr>
        <p:spPr>
          <a:xfrm>
            <a:off x="65250" y="134900"/>
            <a:ext cx="9013500" cy="4417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4300"/>
              <a:buFont typeface="Arial"/>
              <a:buNone/>
            </a:pPr>
            <a:r>
              <a:rPr b="0" i="0" lang="en-GB" sz="2600" u="sng" cap="none" strike="noStrike">
                <a:solidFill>
                  <a:srgbClr val="000000"/>
                </a:solidFill>
                <a:latin typeface="Comfortaa"/>
                <a:ea typeface="Comfortaa"/>
                <a:cs typeface="Comfortaa"/>
                <a:sym typeface="Comfortaa"/>
              </a:rPr>
              <a:t>Safety</a:t>
            </a:r>
            <a:endParaRPr b="0" i="0" sz="2600" u="sng"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700"/>
              <a:buFont typeface="Arial"/>
              <a:buNone/>
            </a:pPr>
            <a:r>
              <a:t/>
            </a:r>
            <a:endParaRPr b="0" i="0" sz="1700" u="sng" cap="none" strike="noStrike">
              <a:solidFill>
                <a:srgbClr val="000000"/>
              </a:solidFill>
              <a:latin typeface="Comfortaa"/>
              <a:ea typeface="Comfortaa"/>
              <a:cs typeface="Comfortaa"/>
              <a:sym typeface="Comfortaa"/>
            </a:endParaRPr>
          </a:p>
          <a:p>
            <a:pPr indent="-330200" lvl="0" marL="457200" marR="0" rtl="0" algn="l">
              <a:lnSpc>
                <a:spcPct val="150000"/>
              </a:lnSpc>
              <a:spcBef>
                <a:spcPts val="0"/>
              </a:spcBef>
              <a:spcAft>
                <a:spcPts val="0"/>
              </a:spcAft>
              <a:buClr>
                <a:srgbClr val="000000"/>
              </a:buClr>
              <a:buSzPts val="1600"/>
              <a:buFont typeface="Comfortaa"/>
              <a:buChar char="●"/>
            </a:pPr>
            <a:r>
              <a:rPr b="0" i="0" lang="en-GB" sz="1600" u="none" cap="none" strike="noStrike">
                <a:solidFill>
                  <a:srgbClr val="000000"/>
                </a:solidFill>
                <a:latin typeface="Comfortaa"/>
                <a:ea typeface="Comfortaa"/>
                <a:cs typeface="Comfortaa"/>
                <a:sym typeface="Comfortaa"/>
              </a:rPr>
              <a:t>Please make sure that you have completed all medical forms and information required.</a:t>
            </a:r>
            <a:endParaRPr b="0" i="0" sz="1600" u="none" cap="none" strike="noStrike">
              <a:solidFill>
                <a:srgbClr val="000000"/>
              </a:solidFill>
              <a:latin typeface="Comfortaa"/>
              <a:ea typeface="Comfortaa"/>
              <a:cs typeface="Comfortaa"/>
              <a:sym typeface="Comfortaa"/>
            </a:endParaRPr>
          </a:p>
          <a:p>
            <a:pPr indent="-330200" lvl="0" marL="457200" marR="0" rtl="0" algn="l">
              <a:lnSpc>
                <a:spcPct val="150000"/>
              </a:lnSpc>
              <a:spcBef>
                <a:spcPts val="0"/>
              </a:spcBef>
              <a:spcAft>
                <a:spcPts val="0"/>
              </a:spcAft>
              <a:buClr>
                <a:schemeClr val="dk1"/>
              </a:buClr>
              <a:buSzPts val="1600"/>
              <a:buFont typeface="Comfortaa"/>
              <a:buChar char="●"/>
            </a:pPr>
            <a:r>
              <a:rPr b="0" i="0" lang="en-GB" sz="1600" u="none" cap="none" strike="noStrike">
                <a:solidFill>
                  <a:schemeClr val="dk1"/>
                </a:solidFill>
                <a:latin typeface="Comfortaa"/>
                <a:ea typeface="Comfortaa"/>
                <a:cs typeface="Comfortaa"/>
                <a:sym typeface="Comfortaa"/>
              </a:rPr>
              <a:t>Woodrow High House has a </a:t>
            </a:r>
            <a:r>
              <a:rPr b="1" i="0" lang="en-GB" sz="1600" u="none" cap="none" strike="noStrike">
                <a:solidFill>
                  <a:schemeClr val="dk1"/>
                </a:solidFill>
                <a:latin typeface="Comfortaa"/>
                <a:ea typeface="Comfortaa"/>
                <a:cs typeface="Comfortaa"/>
                <a:sym typeface="Comfortaa"/>
              </a:rPr>
              <a:t>Duty Instructor</a:t>
            </a:r>
            <a:r>
              <a:rPr b="0" i="0" lang="en-GB" sz="1600" u="none" cap="none" strike="noStrike">
                <a:solidFill>
                  <a:schemeClr val="dk1"/>
                </a:solidFill>
                <a:latin typeface="Comfortaa"/>
                <a:ea typeface="Comfortaa"/>
                <a:cs typeface="Comfortaa"/>
                <a:sym typeface="Comfortaa"/>
              </a:rPr>
              <a:t> on hand 24 hours a day to deal with any problems that might occur while we are away. They will stay over in the house with our group in a separate accommodation area.</a:t>
            </a:r>
            <a:endParaRPr b="0" i="0" sz="1600" u="none" cap="none" strike="noStrike">
              <a:solidFill>
                <a:schemeClr val="dk1"/>
              </a:solidFill>
              <a:latin typeface="Comfortaa"/>
              <a:ea typeface="Comfortaa"/>
              <a:cs typeface="Comfortaa"/>
              <a:sym typeface="Comfortaa"/>
            </a:endParaRPr>
          </a:p>
          <a:p>
            <a:pPr indent="-330200" lvl="0" marL="457200" marR="0" rtl="0" algn="l">
              <a:lnSpc>
                <a:spcPct val="150000"/>
              </a:lnSpc>
              <a:spcBef>
                <a:spcPts val="0"/>
              </a:spcBef>
              <a:spcAft>
                <a:spcPts val="0"/>
              </a:spcAft>
              <a:buClr>
                <a:schemeClr val="dk1"/>
              </a:buClr>
              <a:buSzPts val="1600"/>
              <a:buFont typeface="Comfortaa"/>
              <a:buChar char="●"/>
            </a:pPr>
            <a:r>
              <a:rPr b="0" i="0" lang="en-GB" sz="1600" u="none" cap="none" strike="noStrike">
                <a:solidFill>
                  <a:schemeClr val="dk1"/>
                </a:solidFill>
                <a:latin typeface="Comfortaa"/>
                <a:ea typeface="Comfortaa"/>
                <a:cs typeface="Comfortaa"/>
                <a:sym typeface="Comfortaa"/>
              </a:rPr>
              <a:t>There is also always a </a:t>
            </a:r>
            <a:r>
              <a:rPr b="1" i="0" lang="en-GB" sz="1600" u="none" cap="none" strike="noStrike">
                <a:solidFill>
                  <a:schemeClr val="dk1"/>
                </a:solidFill>
                <a:latin typeface="Comfortaa"/>
                <a:ea typeface="Comfortaa"/>
                <a:cs typeface="Comfortaa"/>
                <a:sym typeface="Comfortaa"/>
              </a:rPr>
              <a:t>Duty Manager</a:t>
            </a:r>
            <a:r>
              <a:rPr b="0" i="0" lang="en-GB" sz="1600" u="none" cap="none" strike="noStrike">
                <a:solidFill>
                  <a:schemeClr val="dk1"/>
                </a:solidFill>
                <a:latin typeface="Comfortaa"/>
                <a:ea typeface="Comfortaa"/>
                <a:cs typeface="Comfortaa"/>
                <a:sym typeface="Comfortaa"/>
              </a:rPr>
              <a:t> on call 24/7 and all staff are DBS checked.</a:t>
            </a:r>
            <a:endParaRPr b="0" i="0" sz="1600" u="none" cap="none" strike="noStrike">
              <a:solidFill>
                <a:schemeClr val="dk1"/>
              </a:solidFill>
              <a:latin typeface="Comfortaa"/>
              <a:ea typeface="Comfortaa"/>
              <a:cs typeface="Comfortaa"/>
              <a:sym typeface="Comfortaa"/>
            </a:endParaRPr>
          </a:p>
          <a:p>
            <a:pPr indent="-330200" lvl="0" marL="457200" marR="0" rtl="0" algn="l">
              <a:lnSpc>
                <a:spcPct val="150000"/>
              </a:lnSpc>
              <a:spcBef>
                <a:spcPts val="0"/>
              </a:spcBef>
              <a:spcAft>
                <a:spcPts val="0"/>
              </a:spcAft>
              <a:buClr>
                <a:schemeClr val="dk1"/>
              </a:buClr>
              <a:buSzPts val="1600"/>
              <a:buFont typeface="Comfortaa"/>
              <a:buChar char="●"/>
            </a:pPr>
            <a:r>
              <a:rPr b="0" i="0" lang="en-GB" sz="1600" u="none" cap="none" strike="noStrike">
                <a:solidFill>
                  <a:schemeClr val="dk1"/>
                </a:solidFill>
                <a:latin typeface="Comfortaa"/>
                <a:ea typeface="Comfortaa"/>
                <a:cs typeface="Comfortaa"/>
                <a:sym typeface="Comfortaa"/>
              </a:rPr>
              <a:t>The instructor team are all </a:t>
            </a:r>
            <a:r>
              <a:rPr b="1" i="0" lang="en-GB" sz="1600" u="none" cap="none" strike="noStrike">
                <a:solidFill>
                  <a:schemeClr val="dk1"/>
                </a:solidFill>
                <a:latin typeface="Comfortaa"/>
                <a:ea typeface="Comfortaa"/>
                <a:cs typeface="Comfortaa"/>
                <a:sym typeface="Comfortaa"/>
              </a:rPr>
              <a:t>first aid trained</a:t>
            </a:r>
            <a:r>
              <a:rPr b="0" i="0" lang="en-GB" sz="1600" u="none" cap="none" strike="noStrike">
                <a:solidFill>
                  <a:schemeClr val="dk1"/>
                </a:solidFill>
                <a:latin typeface="Comfortaa"/>
                <a:ea typeface="Comfortaa"/>
                <a:cs typeface="Comfortaa"/>
                <a:sym typeface="Comfortaa"/>
              </a:rPr>
              <a:t> and </a:t>
            </a:r>
            <a:r>
              <a:rPr b="1" i="0" lang="en-GB" sz="1600" u="none" cap="none" strike="noStrike">
                <a:solidFill>
                  <a:schemeClr val="dk1"/>
                </a:solidFill>
                <a:latin typeface="Comfortaa"/>
                <a:ea typeface="Comfortaa"/>
                <a:cs typeface="Comfortaa"/>
                <a:sym typeface="Comfortaa"/>
              </a:rPr>
              <a:t>fire marshall</a:t>
            </a:r>
            <a:r>
              <a:rPr b="0" i="0" lang="en-GB" sz="1600" u="none" cap="none" strike="noStrike">
                <a:solidFill>
                  <a:schemeClr val="dk1"/>
                </a:solidFill>
                <a:latin typeface="Comfortaa"/>
                <a:ea typeface="Comfortaa"/>
                <a:cs typeface="Comfortaa"/>
                <a:sym typeface="Comfortaa"/>
              </a:rPr>
              <a:t> qualified.</a:t>
            </a:r>
            <a:endParaRPr b="0" i="0" sz="1600" u="none" cap="none" strike="noStrike">
              <a:solidFill>
                <a:schemeClr val="dk1"/>
              </a:solidFill>
              <a:latin typeface="Comfortaa"/>
              <a:ea typeface="Comfortaa"/>
              <a:cs typeface="Comfortaa"/>
              <a:sym typeface="Comfortaa"/>
            </a:endParaRPr>
          </a:p>
          <a:p>
            <a:pPr indent="-330200" lvl="0" marL="457200" marR="0" rtl="0" algn="l">
              <a:lnSpc>
                <a:spcPct val="150000"/>
              </a:lnSpc>
              <a:spcBef>
                <a:spcPts val="0"/>
              </a:spcBef>
              <a:spcAft>
                <a:spcPts val="0"/>
              </a:spcAft>
              <a:buClr>
                <a:schemeClr val="dk1"/>
              </a:buClr>
              <a:buSzPts val="1600"/>
              <a:buFont typeface="Comfortaa"/>
              <a:buChar char="●"/>
            </a:pPr>
            <a:r>
              <a:rPr b="0" i="0" lang="en-GB" sz="1600" u="none" cap="none" strike="noStrike">
                <a:solidFill>
                  <a:schemeClr val="dk1"/>
                </a:solidFill>
                <a:latin typeface="Comfortaa"/>
                <a:ea typeface="Comfortaa"/>
                <a:cs typeface="Comfortaa"/>
                <a:sym typeface="Comfortaa"/>
              </a:rPr>
              <a:t>During activities, 1 member of school staff with each group and one ‘floating member’ alongside 1 or 2 members of trained Woodrow staff.</a:t>
            </a:r>
            <a:endParaRPr b="0" i="0" sz="1600" u="none" cap="none" strike="noStrike">
              <a:solidFill>
                <a:schemeClr val="dk1"/>
              </a:solidFill>
              <a:latin typeface="Comfortaa"/>
              <a:ea typeface="Comfortaa"/>
              <a:cs typeface="Comfortaa"/>
              <a:sym typeface="Comfortaa"/>
            </a:endParaRPr>
          </a:p>
          <a:p>
            <a:pPr indent="-330200" lvl="0" marL="457200" marR="0" rtl="0" algn="l">
              <a:lnSpc>
                <a:spcPct val="150000"/>
              </a:lnSpc>
              <a:spcBef>
                <a:spcPts val="0"/>
              </a:spcBef>
              <a:spcAft>
                <a:spcPts val="0"/>
              </a:spcAft>
              <a:buClr>
                <a:schemeClr val="dk1"/>
              </a:buClr>
              <a:buSzPts val="1600"/>
              <a:buFont typeface="Comfortaa"/>
              <a:buChar char="●"/>
            </a:pPr>
            <a:r>
              <a:rPr b="0" i="0" lang="en-GB" sz="1600" u="none" cap="none" strike="noStrike">
                <a:solidFill>
                  <a:schemeClr val="dk1"/>
                </a:solidFill>
                <a:latin typeface="Comfortaa"/>
                <a:ea typeface="Comfortaa"/>
                <a:cs typeface="Comfortaa"/>
                <a:sym typeface="Comfortaa"/>
              </a:rPr>
              <a:t>Children are given a </a:t>
            </a:r>
            <a:r>
              <a:rPr b="1" i="0" lang="en-GB" sz="1600" u="none" cap="none" strike="noStrike">
                <a:solidFill>
                  <a:schemeClr val="dk1"/>
                </a:solidFill>
                <a:latin typeface="Comfortaa"/>
                <a:ea typeface="Comfortaa"/>
                <a:cs typeface="Comfortaa"/>
                <a:sym typeface="Comfortaa"/>
              </a:rPr>
              <a:t>safety briefing</a:t>
            </a:r>
            <a:r>
              <a:rPr b="0" i="0" lang="en-GB" sz="1600" u="none" cap="none" strike="noStrike">
                <a:solidFill>
                  <a:schemeClr val="dk1"/>
                </a:solidFill>
                <a:latin typeface="Comfortaa"/>
                <a:ea typeface="Comfortaa"/>
                <a:cs typeface="Comfortaa"/>
                <a:sym typeface="Comfortaa"/>
              </a:rPr>
              <a:t> alongside </a:t>
            </a:r>
            <a:r>
              <a:rPr b="1" i="0" lang="en-GB" sz="1600" u="none" cap="none" strike="noStrike">
                <a:solidFill>
                  <a:schemeClr val="dk1"/>
                </a:solidFill>
                <a:latin typeface="Comfortaa"/>
                <a:ea typeface="Comfortaa"/>
                <a:cs typeface="Comfortaa"/>
                <a:sym typeface="Comfortaa"/>
              </a:rPr>
              <a:t>instructions</a:t>
            </a:r>
            <a:r>
              <a:rPr b="0" i="0" lang="en-GB" sz="1600" u="none" cap="none" strike="noStrike">
                <a:solidFill>
                  <a:schemeClr val="dk1"/>
                </a:solidFill>
                <a:latin typeface="Comfortaa"/>
                <a:ea typeface="Comfortaa"/>
                <a:cs typeface="Comfortaa"/>
                <a:sym typeface="Comfortaa"/>
              </a:rPr>
              <a:t> before each activity.</a:t>
            </a:r>
            <a:endParaRPr b="0" i="0" sz="1600" u="none" cap="none" strike="noStrike">
              <a:solidFill>
                <a:schemeClr val="dk1"/>
              </a:solidFill>
              <a:latin typeface="Comfortaa"/>
              <a:ea typeface="Comfortaa"/>
              <a:cs typeface="Comfortaa"/>
              <a:sym typeface="Comfortaa"/>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74" name="Shape 74"/>
        <p:cNvGrpSpPr/>
        <p:nvPr/>
      </p:nvGrpSpPr>
      <p:grpSpPr>
        <a:xfrm>
          <a:off x="0" y="0"/>
          <a:ext cx="0" cy="0"/>
          <a:chOff x="0" y="0"/>
          <a:chExt cx="0" cy="0"/>
        </a:xfrm>
      </p:grpSpPr>
      <p:sp>
        <p:nvSpPr>
          <p:cNvPr id="75" name="Google Shape;75;p5"/>
          <p:cNvSpPr txBox="1"/>
          <p:nvPr/>
        </p:nvSpPr>
        <p:spPr>
          <a:xfrm>
            <a:off x="202925" y="0"/>
            <a:ext cx="8750100" cy="1369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4300"/>
              <a:buFont typeface="Arial"/>
              <a:buNone/>
            </a:pPr>
            <a:r>
              <a:rPr b="0" i="0" lang="en-GB" sz="3200" u="sng" cap="none" strike="noStrike">
                <a:solidFill>
                  <a:srgbClr val="000000"/>
                </a:solidFill>
                <a:latin typeface="Comfortaa"/>
                <a:ea typeface="Comfortaa"/>
                <a:cs typeface="Comfortaa"/>
                <a:sym typeface="Comfortaa"/>
              </a:rPr>
              <a:t>Kit List</a:t>
            </a:r>
            <a:endParaRPr b="0" i="0" sz="3200" u="sng"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700"/>
              <a:buFont typeface="Arial"/>
              <a:buNone/>
            </a:pPr>
            <a:r>
              <a:t/>
            </a:r>
            <a:endParaRPr b="0" i="0" sz="1700" u="sng" cap="none" strike="noStrike">
              <a:solidFill>
                <a:srgbClr val="000000"/>
              </a:solidFill>
              <a:latin typeface="Comfortaa"/>
              <a:ea typeface="Comfortaa"/>
              <a:cs typeface="Comfortaa"/>
              <a:sym typeface="Comfortaa"/>
            </a:endParaRPr>
          </a:p>
          <a:p>
            <a:pPr indent="0" lvl="0" marL="0" marR="0" rtl="0" algn="l">
              <a:lnSpc>
                <a:spcPct val="150000"/>
              </a:lnSpc>
              <a:spcBef>
                <a:spcPts val="0"/>
              </a:spcBef>
              <a:spcAft>
                <a:spcPts val="0"/>
              </a:spcAft>
              <a:buClr>
                <a:srgbClr val="000000"/>
              </a:buClr>
              <a:buSzPts val="2800"/>
              <a:buFont typeface="Arial"/>
              <a:buNone/>
            </a:pPr>
            <a:r>
              <a:t/>
            </a:r>
            <a:endParaRPr b="0" i="0" sz="2800" u="none" cap="none" strike="noStrike">
              <a:solidFill>
                <a:srgbClr val="000000"/>
              </a:solidFill>
              <a:latin typeface="Comfortaa"/>
              <a:ea typeface="Comfortaa"/>
              <a:cs typeface="Comfortaa"/>
              <a:sym typeface="Comfortaa"/>
            </a:endParaRPr>
          </a:p>
        </p:txBody>
      </p:sp>
      <p:pic>
        <p:nvPicPr>
          <p:cNvPr id="76" name="Google Shape;76;p5"/>
          <p:cNvPicPr preferRelativeResize="0"/>
          <p:nvPr/>
        </p:nvPicPr>
        <p:blipFill rotWithShape="1">
          <a:blip r:embed="rId3">
            <a:alphaModFix/>
          </a:blip>
          <a:srcRect b="0" l="0" r="0" t="0"/>
          <a:stretch/>
        </p:blipFill>
        <p:spPr>
          <a:xfrm>
            <a:off x="242500" y="698000"/>
            <a:ext cx="4876200" cy="4306799"/>
          </a:xfrm>
          <a:prstGeom prst="rect">
            <a:avLst/>
          </a:prstGeom>
          <a:noFill/>
          <a:ln>
            <a:noFill/>
          </a:ln>
        </p:spPr>
      </p:pic>
      <p:sp>
        <p:nvSpPr>
          <p:cNvPr id="77" name="Google Shape;77;p5"/>
          <p:cNvSpPr txBox="1"/>
          <p:nvPr/>
        </p:nvSpPr>
        <p:spPr>
          <a:xfrm>
            <a:off x="5226200" y="748275"/>
            <a:ext cx="3726900" cy="3786600"/>
          </a:xfrm>
          <a:prstGeom prst="rect">
            <a:avLst/>
          </a:prstGeom>
          <a:noFill/>
          <a:ln>
            <a:noFill/>
          </a:ln>
        </p:spPr>
        <p:txBody>
          <a:bodyPr anchorCtr="0" anchor="t" bIns="91425" lIns="91425" spcFirstLastPara="1" rIns="91425" wrap="square" tIns="91425">
            <a:spAutoFit/>
          </a:bodyPr>
          <a:lstStyle/>
          <a:p>
            <a:pPr indent="-393700" lvl="0" marL="457200" marR="0" rtl="0" algn="l">
              <a:lnSpc>
                <a:spcPct val="100000"/>
              </a:lnSpc>
              <a:spcBef>
                <a:spcPts val="0"/>
              </a:spcBef>
              <a:spcAft>
                <a:spcPts val="0"/>
              </a:spcAft>
              <a:buClr>
                <a:schemeClr val="dk1"/>
              </a:buClr>
              <a:buSzPts val="2600"/>
              <a:buFont typeface="Comfortaa"/>
              <a:buChar char="●"/>
            </a:pPr>
            <a:r>
              <a:rPr b="0" i="0" lang="en-GB" sz="2600" u="none" cap="none" strike="noStrike">
                <a:solidFill>
                  <a:schemeClr val="dk1"/>
                </a:solidFill>
                <a:latin typeface="Comfortaa"/>
                <a:ea typeface="Comfortaa"/>
                <a:cs typeface="Comfortaa"/>
                <a:sym typeface="Comfortaa"/>
              </a:rPr>
              <a:t>Removal of torch and camera from original list.</a:t>
            </a:r>
            <a:endParaRPr b="0" i="0" sz="2600" u="none" cap="none" strike="noStrike">
              <a:solidFill>
                <a:schemeClr val="dk1"/>
              </a:solidFill>
              <a:latin typeface="Comfortaa"/>
              <a:ea typeface="Comfortaa"/>
              <a:cs typeface="Comfortaa"/>
              <a:sym typeface="Comfortaa"/>
            </a:endParaRPr>
          </a:p>
          <a:p>
            <a:pPr indent="-393700" lvl="0" marL="457200" marR="0" rtl="0" algn="l">
              <a:lnSpc>
                <a:spcPct val="100000"/>
              </a:lnSpc>
              <a:spcBef>
                <a:spcPts val="0"/>
              </a:spcBef>
              <a:spcAft>
                <a:spcPts val="0"/>
              </a:spcAft>
              <a:buClr>
                <a:schemeClr val="dk1"/>
              </a:buClr>
              <a:buSzPts val="2600"/>
              <a:buFont typeface="Comfortaa"/>
              <a:buChar char="●"/>
            </a:pPr>
            <a:r>
              <a:rPr b="0" i="0" lang="en-GB" sz="2600" u="none" cap="none" strike="noStrike">
                <a:solidFill>
                  <a:schemeClr val="dk1"/>
                </a:solidFill>
                <a:latin typeface="Comfortaa"/>
                <a:ea typeface="Comfortaa"/>
                <a:cs typeface="Comfortaa"/>
                <a:sym typeface="Comfortaa"/>
              </a:rPr>
              <a:t>Sweets in a bag on morning of the trip - not too many please! Keep allergies in mind.</a:t>
            </a:r>
            <a:endParaRPr b="0" i="0" sz="2600" u="none" cap="none" strike="noStrike">
              <a:solidFill>
                <a:schemeClr val="dk1"/>
              </a:solidFill>
              <a:latin typeface="Comfortaa"/>
              <a:ea typeface="Comfortaa"/>
              <a:cs typeface="Comfortaa"/>
              <a:sym typeface="Comforta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81" name="Shape 81"/>
        <p:cNvGrpSpPr/>
        <p:nvPr/>
      </p:nvGrpSpPr>
      <p:grpSpPr>
        <a:xfrm>
          <a:off x="0" y="0"/>
          <a:ext cx="0" cy="0"/>
          <a:chOff x="0" y="0"/>
          <a:chExt cx="0" cy="0"/>
        </a:xfrm>
      </p:grpSpPr>
      <p:sp>
        <p:nvSpPr>
          <p:cNvPr id="82" name="Google Shape;82;p6"/>
          <p:cNvSpPr txBox="1"/>
          <p:nvPr/>
        </p:nvSpPr>
        <p:spPr>
          <a:xfrm>
            <a:off x="202925" y="196900"/>
            <a:ext cx="8750100" cy="4258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100"/>
              <a:buFont typeface="Arial"/>
              <a:buNone/>
            </a:pPr>
            <a:r>
              <a:rPr b="0" i="0" lang="en-GB" sz="3100" u="sng" cap="none" strike="noStrike">
                <a:solidFill>
                  <a:srgbClr val="000000"/>
                </a:solidFill>
                <a:latin typeface="Comfortaa"/>
                <a:ea typeface="Comfortaa"/>
                <a:cs typeface="Comfortaa"/>
                <a:sym typeface="Comfortaa"/>
              </a:rPr>
              <a:t>Day of Departure - </a:t>
            </a:r>
            <a:r>
              <a:rPr lang="en-GB" sz="3100" u="sng">
                <a:latin typeface="Comfortaa"/>
                <a:ea typeface="Comfortaa"/>
                <a:cs typeface="Comfortaa"/>
                <a:sym typeface="Comfortaa"/>
              </a:rPr>
              <a:t>5th March</a:t>
            </a:r>
            <a:endParaRPr b="0" i="0" sz="3100" u="sng"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700"/>
              <a:buFont typeface="Arial"/>
              <a:buNone/>
            </a:pPr>
            <a:r>
              <a:t/>
            </a:r>
            <a:endParaRPr b="0" i="0" sz="1700" u="sng" cap="none" strike="noStrike">
              <a:solidFill>
                <a:srgbClr val="000000"/>
              </a:solidFill>
              <a:latin typeface="Comfortaa"/>
              <a:ea typeface="Comfortaa"/>
              <a:cs typeface="Comfortaa"/>
              <a:sym typeface="Comfortaa"/>
            </a:endParaRPr>
          </a:p>
          <a:p>
            <a:pPr indent="-339725" lvl="0" marL="457200" marR="0" rtl="0" algn="l">
              <a:lnSpc>
                <a:spcPct val="100000"/>
              </a:lnSpc>
              <a:spcBef>
                <a:spcPts val="500"/>
              </a:spcBef>
              <a:spcAft>
                <a:spcPts val="0"/>
              </a:spcAft>
              <a:buClr>
                <a:srgbClr val="434343"/>
              </a:buClr>
              <a:buSzPts val="1750"/>
              <a:buFont typeface="Comfortaa"/>
              <a:buChar char="●"/>
            </a:pPr>
            <a:r>
              <a:rPr b="0" i="0" lang="en-GB" sz="2500" u="none" cap="none" strike="noStrike">
                <a:solidFill>
                  <a:srgbClr val="434343"/>
                </a:solidFill>
                <a:latin typeface="Comfortaa"/>
                <a:ea typeface="Comfortaa"/>
                <a:cs typeface="Comfortaa"/>
                <a:sym typeface="Comfortaa"/>
              </a:rPr>
              <a:t>Please arrive at school </a:t>
            </a:r>
            <a:r>
              <a:rPr b="1" i="0" lang="en-GB" sz="2500" u="none" cap="none" strike="noStrike">
                <a:solidFill>
                  <a:srgbClr val="434343"/>
                </a:solidFill>
                <a:latin typeface="Comfortaa"/>
                <a:ea typeface="Comfortaa"/>
                <a:cs typeface="Comfortaa"/>
                <a:sym typeface="Comfortaa"/>
              </a:rPr>
              <a:t>no later</a:t>
            </a:r>
            <a:r>
              <a:rPr b="0" i="0" lang="en-GB" sz="2500" u="none" cap="none" strike="noStrike">
                <a:solidFill>
                  <a:srgbClr val="434343"/>
                </a:solidFill>
                <a:latin typeface="Comfortaa"/>
                <a:ea typeface="Comfortaa"/>
                <a:cs typeface="Comfortaa"/>
                <a:sym typeface="Comfortaa"/>
              </a:rPr>
              <a:t> than 8:45am.</a:t>
            </a:r>
            <a:endParaRPr b="0" i="0" sz="2500" u="none" cap="none" strike="noStrike">
              <a:solidFill>
                <a:srgbClr val="434343"/>
              </a:solidFill>
              <a:latin typeface="Comfortaa"/>
              <a:ea typeface="Comfortaa"/>
              <a:cs typeface="Comfortaa"/>
              <a:sym typeface="Comfortaa"/>
            </a:endParaRPr>
          </a:p>
          <a:p>
            <a:pPr indent="-339725" lvl="0" marL="457200" marR="0" rtl="0" algn="l">
              <a:lnSpc>
                <a:spcPct val="100000"/>
              </a:lnSpc>
              <a:spcBef>
                <a:spcPts val="500"/>
              </a:spcBef>
              <a:spcAft>
                <a:spcPts val="0"/>
              </a:spcAft>
              <a:buClr>
                <a:srgbClr val="434343"/>
              </a:buClr>
              <a:buSzPts val="1750"/>
              <a:buFont typeface="Comfortaa"/>
              <a:buChar char="●"/>
            </a:pPr>
            <a:r>
              <a:rPr b="0" i="0" lang="en-GB" sz="2500" u="none" cap="none" strike="noStrike">
                <a:solidFill>
                  <a:srgbClr val="434343"/>
                </a:solidFill>
                <a:latin typeface="Comfortaa"/>
                <a:ea typeface="Comfortaa"/>
                <a:cs typeface="Comfortaa"/>
                <a:sym typeface="Comfortaa"/>
              </a:rPr>
              <a:t>Leave by coach at 9–9:15am. Wear outdoor shoes and warm outdoor clothing (to include a waterproof coat).</a:t>
            </a:r>
            <a:endParaRPr b="0" i="0" sz="2500" u="none" cap="none" strike="noStrike">
              <a:solidFill>
                <a:srgbClr val="434343"/>
              </a:solidFill>
              <a:latin typeface="Comfortaa"/>
              <a:ea typeface="Comfortaa"/>
              <a:cs typeface="Comfortaa"/>
              <a:sym typeface="Comfortaa"/>
            </a:endParaRPr>
          </a:p>
          <a:p>
            <a:pPr indent="-339725" lvl="0" marL="457200" marR="0" rtl="0" algn="l">
              <a:lnSpc>
                <a:spcPct val="100000"/>
              </a:lnSpc>
              <a:spcBef>
                <a:spcPts val="500"/>
              </a:spcBef>
              <a:spcAft>
                <a:spcPts val="0"/>
              </a:spcAft>
              <a:buClr>
                <a:srgbClr val="434343"/>
              </a:buClr>
              <a:buSzPts val="1750"/>
              <a:buFont typeface="Comfortaa"/>
              <a:buChar char="●"/>
            </a:pPr>
            <a:r>
              <a:rPr b="0" i="0" lang="en-GB" sz="2500" u="none" cap="none" strike="noStrike">
                <a:solidFill>
                  <a:srgbClr val="434343"/>
                </a:solidFill>
                <a:latin typeface="Comfortaa"/>
                <a:ea typeface="Comfortaa"/>
                <a:cs typeface="Comfortaa"/>
                <a:sym typeface="Comfortaa"/>
              </a:rPr>
              <a:t>Packed lunch will be needed in a named disposable bag for eating when we get there. Drinks bottle is required - no glass or fizz please!</a:t>
            </a:r>
            <a:endParaRPr b="0" i="0" sz="2500" u="none" cap="none" strike="noStrike">
              <a:solidFill>
                <a:srgbClr val="434343"/>
              </a:solidFill>
              <a:latin typeface="Comfortaa"/>
              <a:ea typeface="Comfortaa"/>
              <a:cs typeface="Comfortaa"/>
              <a:sym typeface="Comfortaa"/>
            </a:endParaRPr>
          </a:p>
          <a:p>
            <a:pPr indent="-339725" lvl="0" marL="457200" marR="0" rtl="0" algn="l">
              <a:lnSpc>
                <a:spcPct val="100000"/>
              </a:lnSpc>
              <a:spcBef>
                <a:spcPts val="500"/>
              </a:spcBef>
              <a:spcAft>
                <a:spcPts val="0"/>
              </a:spcAft>
              <a:buClr>
                <a:srgbClr val="434343"/>
              </a:buClr>
              <a:buSzPts val="1750"/>
              <a:buFont typeface="Comfortaa"/>
              <a:buChar char="●"/>
            </a:pPr>
            <a:r>
              <a:rPr b="0" i="0" lang="en-GB" sz="2500" u="none" cap="none" strike="noStrike">
                <a:solidFill>
                  <a:srgbClr val="434343"/>
                </a:solidFill>
                <a:latin typeface="Comfortaa"/>
                <a:ea typeface="Comfortaa"/>
                <a:cs typeface="Comfortaa"/>
                <a:sym typeface="Comfortaa"/>
              </a:rPr>
              <a:t>Journey time is approximately 40 – 50 minutes.</a:t>
            </a:r>
            <a:endParaRPr b="0" i="0" sz="2800" u="none" cap="none" strike="noStrike">
              <a:solidFill>
                <a:srgbClr val="434343"/>
              </a:solidFill>
              <a:latin typeface="Comfortaa"/>
              <a:ea typeface="Comfortaa"/>
              <a:cs typeface="Comfortaa"/>
              <a:sym typeface="Comforta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86" name="Shape 86"/>
        <p:cNvGrpSpPr/>
        <p:nvPr/>
      </p:nvGrpSpPr>
      <p:grpSpPr>
        <a:xfrm>
          <a:off x="0" y="0"/>
          <a:ext cx="0" cy="0"/>
          <a:chOff x="0" y="0"/>
          <a:chExt cx="0" cy="0"/>
        </a:xfrm>
      </p:grpSpPr>
      <p:pic>
        <p:nvPicPr>
          <p:cNvPr id="87" name="Google Shape;87;p7"/>
          <p:cNvPicPr preferRelativeResize="0"/>
          <p:nvPr/>
        </p:nvPicPr>
        <p:blipFill rotWithShape="1">
          <a:blip r:embed="rId3">
            <a:alphaModFix/>
          </a:blip>
          <a:srcRect b="11476" l="16249" r="19242" t="18912"/>
          <a:stretch/>
        </p:blipFill>
        <p:spPr>
          <a:xfrm>
            <a:off x="0" y="0"/>
            <a:ext cx="9144000" cy="5143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91" name="Shape 91"/>
        <p:cNvGrpSpPr/>
        <p:nvPr/>
      </p:nvGrpSpPr>
      <p:grpSpPr>
        <a:xfrm>
          <a:off x="0" y="0"/>
          <a:ext cx="0" cy="0"/>
          <a:chOff x="0" y="0"/>
          <a:chExt cx="0" cy="0"/>
        </a:xfrm>
      </p:grpSpPr>
      <p:sp>
        <p:nvSpPr>
          <p:cNvPr id="92" name="Google Shape;92;p8"/>
          <p:cNvSpPr txBox="1"/>
          <p:nvPr/>
        </p:nvSpPr>
        <p:spPr>
          <a:xfrm>
            <a:off x="202925" y="196900"/>
            <a:ext cx="8750100" cy="661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100"/>
              <a:buFont typeface="Arial"/>
              <a:buNone/>
            </a:pPr>
            <a:r>
              <a:rPr b="0" i="0" lang="en-GB" sz="3100" u="sng" cap="none" strike="noStrike">
                <a:solidFill>
                  <a:srgbClr val="000000"/>
                </a:solidFill>
                <a:latin typeface="Comfortaa"/>
                <a:ea typeface="Comfortaa"/>
                <a:cs typeface="Comfortaa"/>
                <a:sym typeface="Comfortaa"/>
              </a:rPr>
              <a:t>Activity Programme - (not confirmed)</a:t>
            </a:r>
            <a:endParaRPr b="0" i="0" sz="2800" u="none" cap="none" strike="noStrike">
              <a:solidFill>
                <a:srgbClr val="434343"/>
              </a:solidFill>
              <a:latin typeface="Comfortaa"/>
              <a:ea typeface="Comfortaa"/>
              <a:cs typeface="Comfortaa"/>
              <a:sym typeface="Comfortaa"/>
            </a:endParaRPr>
          </a:p>
        </p:txBody>
      </p:sp>
      <p:pic>
        <p:nvPicPr>
          <p:cNvPr id="93" name="Google Shape;93;p8"/>
          <p:cNvPicPr preferRelativeResize="0"/>
          <p:nvPr/>
        </p:nvPicPr>
        <p:blipFill rotWithShape="1">
          <a:blip r:embed="rId3">
            <a:alphaModFix/>
          </a:blip>
          <a:srcRect b="0" l="0" r="0" t="0"/>
          <a:stretch/>
        </p:blipFill>
        <p:spPr>
          <a:xfrm>
            <a:off x="152400" y="1011100"/>
            <a:ext cx="2069750" cy="2170575"/>
          </a:xfrm>
          <a:prstGeom prst="rect">
            <a:avLst/>
          </a:prstGeom>
          <a:noFill/>
          <a:ln>
            <a:noFill/>
          </a:ln>
        </p:spPr>
      </p:pic>
      <p:pic>
        <p:nvPicPr>
          <p:cNvPr id="94" name="Google Shape;94;p8"/>
          <p:cNvPicPr preferRelativeResize="0"/>
          <p:nvPr/>
        </p:nvPicPr>
        <p:blipFill rotWithShape="1">
          <a:blip r:embed="rId4">
            <a:alphaModFix/>
          </a:blip>
          <a:srcRect b="0" l="0" r="0" t="0"/>
          <a:stretch/>
        </p:blipFill>
        <p:spPr>
          <a:xfrm>
            <a:off x="2374550" y="1011100"/>
            <a:ext cx="2069750" cy="2166580"/>
          </a:xfrm>
          <a:prstGeom prst="rect">
            <a:avLst/>
          </a:prstGeom>
          <a:noFill/>
          <a:ln>
            <a:noFill/>
          </a:ln>
        </p:spPr>
      </p:pic>
      <p:sp>
        <p:nvSpPr>
          <p:cNvPr id="95" name="Google Shape;95;p8"/>
          <p:cNvSpPr txBox="1"/>
          <p:nvPr/>
        </p:nvSpPr>
        <p:spPr>
          <a:xfrm>
            <a:off x="363650" y="3441725"/>
            <a:ext cx="2944200" cy="1354500"/>
          </a:xfrm>
          <a:prstGeom prst="rect">
            <a:avLst/>
          </a:prstGeom>
          <a:noFill/>
          <a:ln>
            <a:noFill/>
          </a:ln>
        </p:spPr>
        <p:txBody>
          <a:bodyPr anchorCtr="0" anchor="t" bIns="91425" lIns="91425" spcFirstLastPara="1" rIns="91425" wrap="square" tIns="91425">
            <a:spAutoFit/>
          </a:bodyPr>
          <a:lstStyle/>
          <a:p>
            <a:pPr indent="0" lvl="0" marL="10795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Comfortaa"/>
              <a:ea typeface="Comfortaa"/>
              <a:cs typeface="Comfortaa"/>
              <a:sym typeface="Comfortaa"/>
            </a:endParaRPr>
          </a:p>
          <a:p>
            <a:pPr indent="-349250" lvl="0" marL="457200" marR="0" rtl="0" algn="l">
              <a:lnSpc>
                <a:spcPct val="100000"/>
              </a:lnSpc>
              <a:spcBef>
                <a:spcPts val="0"/>
              </a:spcBef>
              <a:spcAft>
                <a:spcPts val="0"/>
              </a:spcAft>
              <a:buClr>
                <a:srgbClr val="000000"/>
              </a:buClr>
              <a:buSzPts val="1900"/>
              <a:buFont typeface="Comfortaa"/>
              <a:buChar char="●"/>
            </a:pPr>
            <a:r>
              <a:rPr b="0" i="0" lang="en-GB" sz="1900" u="none" cap="none" strike="noStrike">
                <a:solidFill>
                  <a:srgbClr val="000000"/>
                </a:solidFill>
                <a:latin typeface="Comfortaa"/>
                <a:ea typeface="Comfortaa"/>
                <a:cs typeface="Comfortaa"/>
                <a:sym typeface="Comfortaa"/>
              </a:rPr>
              <a:t>Scavenger hunt</a:t>
            </a:r>
            <a:endParaRPr b="0" i="0" sz="1900" u="none" cap="none" strike="noStrike">
              <a:solidFill>
                <a:srgbClr val="000000"/>
              </a:solidFill>
              <a:latin typeface="Comfortaa"/>
              <a:ea typeface="Comfortaa"/>
              <a:cs typeface="Comfortaa"/>
              <a:sym typeface="Comfortaa"/>
            </a:endParaRPr>
          </a:p>
          <a:p>
            <a:pPr indent="-349250" lvl="0" marL="457200" marR="0" rtl="0" algn="l">
              <a:lnSpc>
                <a:spcPct val="100000"/>
              </a:lnSpc>
              <a:spcBef>
                <a:spcPts val="0"/>
              </a:spcBef>
              <a:spcAft>
                <a:spcPts val="0"/>
              </a:spcAft>
              <a:buClr>
                <a:srgbClr val="000000"/>
              </a:buClr>
              <a:buSzPts val="1900"/>
              <a:buFont typeface="Comfortaa"/>
              <a:buChar char="●"/>
            </a:pPr>
            <a:r>
              <a:rPr b="0" i="0" lang="en-GB" sz="1900" u="none" cap="none" strike="noStrike">
                <a:solidFill>
                  <a:srgbClr val="000000"/>
                </a:solidFill>
                <a:latin typeface="Comfortaa"/>
                <a:ea typeface="Comfortaa"/>
                <a:cs typeface="Comfortaa"/>
                <a:sym typeface="Comfortaa"/>
              </a:rPr>
              <a:t>Nightline</a:t>
            </a:r>
            <a:endParaRPr b="0" i="0" sz="1900" u="none" cap="none" strike="noStrike">
              <a:solidFill>
                <a:srgbClr val="000000"/>
              </a:solidFill>
              <a:latin typeface="Comfortaa"/>
              <a:ea typeface="Comfortaa"/>
              <a:cs typeface="Comfortaa"/>
              <a:sym typeface="Comfortaa"/>
            </a:endParaRPr>
          </a:p>
          <a:p>
            <a:pPr indent="-349250" lvl="0" marL="457200" marR="0" rtl="0" algn="l">
              <a:lnSpc>
                <a:spcPct val="100000"/>
              </a:lnSpc>
              <a:spcBef>
                <a:spcPts val="0"/>
              </a:spcBef>
              <a:spcAft>
                <a:spcPts val="0"/>
              </a:spcAft>
              <a:buClr>
                <a:srgbClr val="000000"/>
              </a:buClr>
              <a:buSzPts val="1900"/>
              <a:buFont typeface="Comfortaa"/>
              <a:buChar char="●"/>
            </a:pPr>
            <a:r>
              <a:rPr b="0" i="0" lang="en-GB" sz="1900" u="none" cap="none" strike="noStrike">
                <a:solidFill>
                  <a:srgbClr val="000000"/>
                </a:solidFill>
                <a:latin typeface="Comfortaa"/>
                <a:ea typeface="Comfortaa"/>
                <a:cs typeface="Comfortaa"/>
                <a:sym typeface="Comfortaa"/>
              </a:rPr>
              <a:t>Shelter Build</a:t>
            </a:r>
            <a:endParaRPr b="0" i="0" sz="1900" u="none" cap="none" strike="noStrike">
              <a:solidFill>
                <a:srgbClr val="000000"/>
              </a:solidFill>
              <a:latin typeface="Comfortaa"/>
              <a:ea typeface="Comfortaa"/>
              <a:cs typeface="Comfortaa"/>
              <a:sym typeface="Comfortaa"/>
            </a:endParaRPr>
          </a:p>
        </p:txBody>
      </p:sp>
      <p:sp>
        <p:nvSpPr>
          <p:cNvPr id="96" name="Google Shape;96;p8"/>
          <p:cNvSpPr txBox="1"/>
          <p:nvPr/>
        </p:nvSpPr>
        <p:spPr>
          <a:xfrm>
            <a:off x="3203775" y="3734225"/>
            <a:ext cx="3000000" cy="1062000"/>
          </a:xfrm>
          <a:prstGeom prst="rect">
            <a:avLst/>
          </a:prstGeom>
          <a:noFill/>
          <a:ln>
            <a:noFill/>
          </a:ln>
        </p:spPr>
        <p:txBody>
          <a:bodyPr anchorCtr="0" anchor="t" bIns="91425" lIns="91425" spcFirstLastPara="1" rIns="91425" wrap="square" tIns="91425">
            <a:spAutoFit/>
          </a:bodyPr>
          <a:lstStyle/>
          <a:p>
            <a:pPr indent="-349250" lvl="0" marL="457200" marR="0" rtl="0" algn="l">
              <a:lnSpc>
                <a:spcPct val="100000"/>
              </a:lnSpc>
              <a:spcBef>
                <a:spcPts val="0"/>
              </a:spcBef>
              <a:spcAft>
                <a:spcPts val="0"/>
              </a:spcAft>
              <a:buClr>
                <a:schemeClr val="dk1"/>
              </a:buClr>
              <a:buSzPts val="1900"/>
              <a:buFont typeface="Comfortaa"/>
              <a:buChar char="●"/>
            </a:pPr>
            <a:r>
              <a:rPr b="0" i="0" lang="en-GB" sz="1900" u="none" cap="none" strike="noStrike">
                <a:solidFill>
                  <a:schemeClr val="dk1"/>
                </a:solidFill>
                <a:latin typeface="Comfortaa"/>
                <a:ea typeface="Comfortaa"/>
                <a:cs typeface="Comfortaa"/>
                <a:sym typeface="Comfortaa"/>
              </a:rPr>
              <a:t>Campfire</a:t>
            </a:r>
            <a:endParaRPr b="0" i="0" sz="1900" u="none" cap="none" strike="noStrike">
              <a:solidFill>
                <a:schemeClr val="dk1"/>
              </a:solidFill>
              <a:latin typeface="Comfortaa"/>
              <a:ea typeface="Comfortaa"/>
              <a:cs typeface="Comfortaa"/>
              <a:sym typeface="Comfortaa"/>
            </a:endParaRPr>
          </a:p>
          <a:p>
            <a:pPr indent="-349250" lvl="0" marL="457200" marR="0" rtl="0" algn="l">
              <a:lnSpc>
                <a:spcPct val="100000"/>
              </a:lnSpc>
              <a:spcBef>
                <a:spcPts val="0"/>
              </a:spcBef>
              <a:spcAft>
                <a:spcPts val="0"/>
              </a:spcAft>
              <a:buClr>
                <a:schemeClr val="dk1"/>
              </a:buClr>
              <a:buSzPts val="1900"/>
              <a:buFont typeface="Comfortaa"/>
              <a:buChar char="●"/>
            </a:pPr>
            <a:r>
              <a:rPr b="0" i="0" lang="en-GB" sz="1900" u="none" cap="none" strike="noStrike">
                <a:solidFill>
                  <a:schemeClr val="dk1"/>
                </a:solidFill>
                <a:latin typeface="Comfortaa"/>
                <a:ea typeface="Comfortaa"/>
                <a:cs typeface="Comfortaa"/>
                <a:sym typeface="Comfortaa"/>
              </a:rPr>
              <a:t>Raft build</a:t>
            </a:r>
            <a:endParaRPr b="0" i="0" sz="1900" u="none" cap="none" strike="noStrike">
              <a:solidFill>
                <a:schemeClr val="dk1"/>
              </a:solidFill>
              <a:latin typeface="Comfortaa"/>
              <a:ea typeface="Comfortaa"/>
              <a:cs typeface="Comfortaa"/>
              <a:sym typeface="Comfortaa"/>
            </a:endParaRPr>
          </a:p>
          <a:p>
            <a:pPr indent="-349250" lvl="0" marL="457200" marR="0" rtl="0" algn="l">
              <a:lnSpc>
                <a:spcPct val="100000"/>
              </a:lnSpc>
              <a:spcBef>
                <a:spcPts val="0"/>
              </a:spcBef>
              <a:spcAft>
                <a:spcPts val="0"/>
              </a:spcAft>
              <a:buClr>
                <a:schemeClr val="dk1"/>
              </a:buClr>
              <a:buSzPts val="1900"/>
              <a:buFont typeface="Comfortaa"/>
              <a:buChar char="●"/>
            </a:pPr>
            <a:r>
              <a:rPr b="0" i="0" lang="en-GB" sz="1900" u="none" cap="none" strike="noStrike">
                <a:solidFill>
                  <a:schemeClr val="dk1"/>
                </a:solidFill>
                <a:latin typeface="Comfortaa"/>
                <a:ea typeface="Comfortaa"/>
                <a:cs typeface="Comfortaa"/>
                <a:sym typeface="Comfortaa"/>
              </a:rPr>
              <a:t>Raft race</a:t>
            </a:r>
            <a:endParaRPr b="0" i="0" sz="1400" u="none" cap="none" strike="noStrike">
              <a:solidFill>
                <a:srgbClr val="000000"/>
              </a:solidFill>
              <a:latin typeface="Arial"/>
              <a:ea typeface="Arial"/>
              <a:cs typeface="Arial"/>
              <a:sym typeface="Arial"/>
            </a:endParaRPr>
          </a:p>
        </p:txBody>
      </p:sp>
      <p:sp>
        <p:nvSpPr>
          <p:cNvPr id="97" name="Google Shape;97;p8"/>
          <p:cNvSpPr txBox="1"/>
          <p:nvPr/>
        </p:nvSpPr>
        <p:spPr>
          <a:xfrm>
            <a:off x="5643200" y="3734225"/>
            <a:ext cx="3000000" cy="1062000"/>
          </a:xfrm>
          <a:prstGeom prst="rect">
            <a:avLst/>
          </a:prstGeom>
          <a:noFill/>
          <a:ln>
            <a:noFill/>
          </a:ln>
        </p:spPr>
        <p:txBody>
          <a:bodyPr anchorCtr="0" anchor="t" bIns="91425" lIns="91425" spcFirstLastPara="1" rIns="91425" wrap="square" tIns="91425">
            <a:spAutoFit/>
          </a:bodyPr>
          <a:lstStyle/>
          <a:p>
            <a:pPr indent="-349250" lvl="0" marL="457200" marR="0" rtl="0" algn="l">
              <a:lnSpc>
                <a:spcPct val="100000"/>
              </a:lnSpc>
              <a:spcBef>
                <a:spcPts val="0"/>
              </a:spcBef>
              <a:spcAft>
                <a:spcPts val="0"/>
              </a:spcAft>
              <a:buClr>
                <a:schemeClr val="dk1"/>
              </a:buClr>
              <a:buSzPts val="1900"/>
              <a:buFont typeface="Comfortaa"/>
              <a:buChar char="●"/>
            </a:pPr>
            <a:r>
              <a:rPr b="0" i="0" lang="en-GB" sz="1900" u="none" cap="none" strike="noStrike">
                <a:solidFill>
                  <a:schemeClr val="dk1"/>
                </a:solidFill>
                <a:latin typeface="Comfortaa"/>
                <a:ea typeface="Comfortaa"/>
                <a:cs typeface="Comfortaa"/>
                <a:sym typeface="Comfortaa"/>
              </a:rPr>
              <a:t>Woodland Walk</a:t>
            </a:r>
            <a:endParaRPr b="0" i="0" sz="1900" u="none" cap="none" strike="noStrike">
              <a:solidFill>
                <a:schemeClr val="dk1"/>
              </a:solidFill>
              <a:latin typeface="Comfortaa"/>
              <a:ea typeface="Comfortaa"/>
              <a:cs typeface="Comfortaa"/>
              <a:sym typeface="Comfortaa"/>
            </a:endParaRPr>
          </a:p>
          <a:p>
            <a:pPr indent="-349250" lvl="0" marL="457200" marR="0" rtl="0" algn="l">
              <a:lnSpc>
                <a:spcPct val="100000"/>
              </a:lnSpc>
              <a:spcBef>
                <a:spcPts val="0"/>
              </a:spcBef>
              <a:spcAft>
                <a:spcPts val="0"/>
              </a:spcAft>
              <a:buClr>
                <a:schemeClr val="dk1"/>
              </a:buClr>
              <a:buSzPts val="1900"/>
              <a:buFont typeface="Comfortaa"/>
              <a:buChar char="●"/>
            </a:pPr>
            <a:r>
              <a:rPr b="0" i="0" lang="en-GB" sz="1900" u="none" cap="none" strike="noStrike">
                <a:solidFill>
                  <a:schemeClr val="dk1"/>
                </a:solidFill>
                <a:latin typeface="Comfortaa"/>
                <a:ea typeface="Comfortaa"/>
                <a:cs typeface="Comfortaa"/>
                <a:sym typeface="Comfortaa"/>
              </a:rPr>
              <a:t>Team exercise</a:t>
            </a:r>
            <a:endParaRPr b="0" i="0" sz="1900" u="none" cap="none" strike="noStrike">
              <a:solidFill>
                <a:schemeClr val="dk1"/>
              </a:solidFill>
              <a:latin typeface="Comfortaa"/>
              <a:ea typeface="Comfortaa"/>
              <a:cs typeface="Comfortaa"/>
              <a:sym typeface="Comfortaa"/>
            </a:endParaRPr>
          </a:p>
          <a:p>
            <a:pPr indent="-349250" lvl="0" marL="457200" marR="0" rtl="0" algn="l">
              <a:lnSpc>
                <a:spcPct val="100000"/>
              </a:lnSpc>
              <a:spcBef>
                <a:spcPts val="0"/>
              </a:spcBef>
              <a:spcAft>
                <a:spcPts val="0"/>
              </a:spcAft>
              <a:buClr>
                <a:schemeClr val="dk1"/>
              </a:buClr>
              <a:buSzPts val="1900"/>
              <a:buFont typeface="Comfortaa"/>
              <a:buChar char="●"/>
            </a:pPr>
            <a:r>
              <a:rPr b="0" i="0" lang="en-GB" sz="1900" u="none" cap="none" strike="noStrike">
                <a:solidFill>
                  <a:schemeClr val="dk1"/>
                </a:solidFill>
                <a:latin typeface="Comfortaa"/>
                <a:ea typeface="Comfortaa"/>
                <a:cs typeface="Comfortaa"/>
                <a:sym typeface="Comfortaa"/>
              </a:rPr>
              <a:t>Jacob’s ladder</a:t>
            </a:r>
            <a:endParaRPr b="0" i="0" sz="1400" u="none" cap="none" strike="noStrike">
              <a:solidFill>
                <a:srgbClr val="000000"/>
              </a:solidFill>
              <a:latin typeface="Arial"/>
              <a:ea typeface="Arial"/>
              <a:cs typeface="Arial"/>
              <a:sym typeface="Arial"/>
            </a:endParaRPr>
          </a:p>
        </p:txBody>
      </p:sp>
      <p:pic>
        <p:nvPicPr>
          <p:cNvPr id="98" name="Google Shape;98;p8"/>
          <p:cNvPicPr preferRelativeResize="0"/>
          <p:nvPr/>
        </p:nvPicPr>
        <p:blipFill rotWithShape="1">
          <a:blip r:embed="rId5">
            <a:alphaModFix/>
          </a:blip>
          <a:srcRect b="0" l="0" r="0" t="0"/>
          <a:stretch/>
        </p:blipFill>
        <p:spPr>
          <a:xfrm>
            <a:off x="4596700" y="1011100"/>
            <a:ext cx="2069750" cy="2173637"/>
          </a:xfrm>
          <a:prstGeom prst="rect">
            <a:avLst/>
          </a:prstGeom>
          <a:noFill/>
          <a:ln>
            <a:noFill/>
          </a:ln>
        </p:spPr>
      </p:pic>
      <p:pic>
        <p:nvPicPr>
          <p:cNvPr id="99" name="Google Shape;99;p8"/>
          <p:cNvPicPr preferRelativeResize="0"/>
          <p:nvPr/>
        </p:nvPicPr>
        <p:blipFill rotWithShape="1">
          <a:blip r:embed="rId6">
            <a:alphaModFix/>
          </a:blip>
          <a:srcRect b="0" l="0" r="0" t="0"/>
          <a:stretch/>
        </p:blipFill>
        <p:spPr>
          <a:xfrm>
            <a:off x="6818850" y="1011100"/>
            <a:ext cx="2069750" cy="217244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g3299a05905b_0_0"/>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105" name="Google Shape;105;g3299a05905b_0_0"/>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pic>
        <p:nvPicPr>
          <p:cNvPr id="106" name="Google Shape;106;g3299a05905b_0_0"/>
          <p:cNvPicPr preferRelativeResize="0"/>
          <p:nvPr/>
        </p:nvPicPr>
        <p:blipFill>
          <a:blip r:embed="rId3">
            <a:alphaModFix/>
          </a:blip>
          <a:stretch>
            <a:fillRect/>
          </a:stretch>
        </p:blipFill>
        <p:spPr>
          <a:xfrm>
            <a:off x="0" y="95782"/>
            <a:ext cx="9144001" cy="2321387"/>
          </a:xfrm>
          <a:prstGeom prst="rect">
            <a:avLst/>
          </a:prstGeom>
          <a:noFill/>
          <a:ln>
            <a:noFill/>
          </a:ln>
        </p:spPr>
      </p:pic>
      <p:pic>
        <p:nvPicPr>
          <p:cNvPr id="107" name="Google Shape;107;g3299a05905b_0_0"/>
          <p:cNvPicPr preferRelativeResize="0"/>
          <p:nvPr/>
        </p:nvPicPr>
        <p:blipFill>
          <a:blip r:embed="rId4">
            <a:alphaModFix/>
          </a:blip>
          <a:stretch>
            <a:fillRect/>
          </a:stretch>
        </p:blipFill>
        <p:spPr>
          <a:xfrm>
            <a:off x="0" y="2417174"/>
            <a:ext cx="9144001" cy="295835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g3299a05905b_0_7"/>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113" name="Google Shape;113;g3299a05905b_0_7"/>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pic>
        <p:nvPicPr>
          <p:cNvPr id="114" name="Google Shape;114;g3299a05905b_0_7"/>
          <p:cNvPicPr preferRelativeResize="0"/>
          <p:nvPr/>
        </p:nvPicPr>
        <p:blipFill>
          <a:blip r:embed="rId3">
            <a:alphaModFix/>
          </a:blip>
          <a:stretch>
            <a:fillRect/>
          </a:stretch>
        </p:blipFill>
        <p:spPr>
          <a:xfrm>
            <a:off x="0" y="1655941"/>
            <a:ext cx="9144001" cy="183161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18" name="Shape 118"/>
        <p:cNvGrpSpPr/>
        <p:nvPr/>
      </p:nvGrpSpPr>
      <p:grpSpPr>
        <a:xfrm>
          <a:off x="0" y="0"/>
          <a:ext cx="0" cy="0"/>
          <a:chOff x="0" y="0"/>
          <a:chExt cx="0" cy="0"/>
        </a:xfrm>
      </p:grpSpPr>
      <p:pic>
        <p:nvPicPr>
          <p:cNvPr id="119" name="Google Shape;119;p9"/>
          <p:cNvPicPr preferRelativeResize="0"/>
          <p:nvPr/>
        </p:nvPicPr>
        <p:blipFill rotWithShape="1">
          <a:blip r:embed="rId3">
            <a:alphaModFix/>
          </a:blip>
          <a:srcRect b="7460" l="10846" r="12277" t="14506"/>
          <a:stretch/>
        </p:blipFill>
        <p:spPr>
          <a:xfrm>
            <a:off x="0" y="0"/>
            <a:ext cx="9144000" cy="514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23" name="Shape 123"/>
        <p:cNvGrpSpPr/>
        <p:nvPr/>
      </p:nvGrpSpPr>
      <p:grpSpPr>
        <a:xfrm>
          <a:off x="0" y="0"/>
          <a:ext cx="0" cy="0"/>
          <a:chOff x="0" y="0"/>
          <a:chExt cx="0" cy="0"/>
        </a:xfrm>
      </p:grpSpPr>
      <p:pic>
        <p:nvPicPr>
          <p:cNvPr id="124" name="Google Shape;124;p10"/>
          <p:cNvPicPr preferRelativeResize="0"/>
          <p:nvPr/>
        </p:nvPicPr>
        <p:blipFill rotWithShape="1">
          <a:blip r:embed="rId3">
            <a:alphaModFix/>
          </a:blip>
          <a:srcRect b="0" l="0" r="0" t="0"/>
          <a:stretch/>
        </p:blipFill>
        <p:spPr>
          <a:xfrm>
            <a:off x="102175" y="3246550"/>
            <a:ext cx="2602175" cy="1749650"/>
          </a:xfrm>
          <a:prstGeom prst="rect">
            <a:avLst/>
          </a:prstGeom>
          <a:noFill/>
          <a:ln>
            <a:noFill/>
          </a:ln>
        </p:spPr>
      </p:pic>
      <p:pic>
        <p:nvPicPr>
          <p:cNvPr id="125" name="Google Shape;125;p10"/>
          <p:cNvPicPr preferRelativeResize="0"/>
          <p:nvPr/>
        </p:nvPicPr>
        <p:blipFill rotWithShape="1">
          <a:blip r:embed="rId4">
            <a:alphaModFix/>
          </a:blip>
          <a:srcRect b="0" l="0" r="0" t="0"/>
          <a:stretch/>
        </p:blipFill>
        <p:spPr>
          <a:xfrm>
            <a:off x="6041300" y="3246550"/>
            <a:ext cx="2624475" cy="1749650"/>
          </a:xfrm>
          <a:prstGeom prst="rect">
            <a:avLst/>
          </a:prstGeom>
          <a:noFill/>
          <a:ln>
            <a:noFill/>
          </a:ln>
        </p:spPr>
      </p:pic>
      <p:pic>
        <p:nvPicPr>
          <p:cNvPr id="126" name="Google Shape;126;p10"/>
          <p:cNvPicPr preferRelativeResize="0"/>
          <p:nvPr/>
        </p:nvPicPr>
        <p:blipFill rotWithShape="1">
          <a:blip r:embed="rId5">
            <a:alphaModFix/>
          </a:blip>
          <a:srcRect b="0" l="0" r="0" t="0"/>
          <a:stretch/>
        </p:blipFill>
        <p:spPr>
          <a:xfrm>
            <a:off x="2957200" y="3246550"/>
            <a:ext cx="2496958" cy="1749650"/>
          </a:xfrm>
          <a:prstGeom prst="rect">
            <a:avLst/>
          </a:prstGeom>
          <a:noFill/>
          <a:ln>
            <a:noFill/>
          </a:ln>
        </p:spPr>
      </p:pic>
      <p:sp>
        <p:nvSpPr>
          <p:cNvPr id="127" name="Google Shape;127;p10"/>
          <p:cNvSpPr txBox="1"/>
          <p:nvPr/>
        </p:nvSpPr>
        <p:spPr>
          <a:xfrm>
            <a:off x="142650" y="186850"/>
            <a:ext cx="8840400" cy="34170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0" i="0" lang="en-GB" sz="3000" u="sng" cap="none" strike="noStrike">
                <a:solidFill>
                  <a:srgbClr val="000000"/>
                </a:solidFill>
                <a:latin typeface="Comfortaa"/>
                <a:ea typeface="Comfortaa"/>
                <a:cs typeface="Comfortaa"/>
                <a:sym typeface="Comfortaa"/>
              </a:rPr>
              <a:t>Accommodation</a:t>
            </a:r>
            <a:endParaRPr b="0" i="0" sz="3000" u="sng"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3000"/>
              <a:buFont typeface="Arial"/>
              <a:buNone/>
            </a:pPr>
            <a:r>
              <a:t/>
            </a:r>
            <a:endParaRPr b="0" i="0" sz="3000" u="sng" cap="none" strike="noStrike">
              <a:solidFill>
                <a:srgbClr val="000000"/>
              </a:solidFill>
              <a:latin typeface="Comfortaa"/>
              <a:ea typeface="Comfortaa"/>
              <a:cs typeface="Comfortaa"/>
              <a:sym typeface="Comfortaa"/>
            </a:endParaRPr>
          </a:p>
          <a:p>
            <a:pPr indent="-419100" lvl="0" marL="457200" marR="0" rtl="0" algn="l">
              <a:lnSpc>
                <a:spcPct val="100000"/>
              </a:lnSpc>
              <a:spcBef>
                <a:spcPts val="0"/>
              </a:spcBef>
              <a:spcAft>
                <a:spcPts val="0"/>
              </a:spcAft>
              <a:buClr>
                <a:srgbClr val="000000"/>
              </a:buClr>
              <a:buSzPts val="3000"/>
              <a:buFont typeface="Comfortaa"/>
              <a:buChar char="●"/>
            </a:pPr>
            <a:r>
              <a:rPr b="0" i="0" lang="en-GB" sz="3000" u="none" cap="none" strike="noStrike">
                <a:solidFill>
                  <a:srgbClr val="000000"/>
                </a:solidFill>
                <a:latin typeface="Comfortaa"/>
                <a:ea typeface="Comfortaa"/>
                <a:cs typeface="Comfortaa"/>
                <a:sym typeface="Comfortaa"/>
              </a:rPr>
              <a:t>Together with at least one friend they have requested.</a:t>
            </a:r>
            <a:endParaRPr b="0" i="0" sz="3000" u="none" cap="none" strike="noStrike">
              <a:solidFill>
                <a:srgbClr val="000000"/>
              </a:solidFill>
              <a:latin typeface="Comfortaa"/>
              <a:ea typeface="Comfortaa"/>
              <a:cs typeface="Comfortaa"/>
              <a:sym typeface="Comfortaa"/>
            </a:endParaRPr>
          </a:p>
          <a:p>
            <a:pPr indent="-419100" lvl="0" marL="457200" marR="0" rtl="0" algn="l">
              <a:lnSpc>
                <a:spcPct val="100000"/>
              </a:lnSpc>
              <a:spcBef>
                <a:spcPts val="0"/>
              </a:spcBef>
              <a:spcAft>
                <a:spcPts val="0"/>
              </a:spcAft>
              <a:buClr>
                <a:srgbClr val="000000"/>
              </a:buClr>
              <a:buSzPts val="3000"/>
              <a:buFont typeface="Comfortaa"/>
              <a:buChar char="●"/>
            </a:pPr>
            <a:r>
              <a:rPr b="0" i="0" lang="en-GB" sz="3000" u="none" cap="none" strike="noStrike">
                <a:solidFill>
                  <a:srgbClr val="000000"/>
                </a:solidFill>
                <a:latin typeface="Comfortaa"/>
                <a:ea typeface="Comfortaa"/>
                <a:cs typeface="Comfortaa"/>
                <a:sym typeface="Comfortaa"/>
              </a:rPr>
              <a:t>An adult on their floor.</a:t>
            </a:r>
            <a:endParaRPr b="0" i="0" sz="3000" u="none" cap="none" strike="noStrike">
              <a:solidFill>
                <a:srgbClr val="000000"/>
              </a:solidFill>
              <a:latin typeface="Comfortaa"/>
              <a:ea typeface="Comfortaa"/>
              <a:cs typeface="Comfortaa"/>
              <a:sym typeface="Comfortaa"/>
            </a:endParaRPr>
          </a:p>
          <a:p>
            <a:pPr indent="-419100" lvl="0" marL="457200" marR="0" rtl="0" algn="l">
              <a:lnSpc>
                <a:spcPct val="100000"/>
              </a:lnSpc>
              <a:spcBef>
                <a:spcPts val="0"/>
              </a:spcBef>
              <a:spcAft>
                <a:spcPts val="0"/>
              </a:spcAft>
              <a:buClr>
                <a:srgbClr val="000000"/>
              </a:buClr>
              <a:buSzPts val="3000"/>
              <a:buFont typeface="Comfortaa"/>
              <a:buChar char="●"/>
            </a:pPr>
            <a:r>
              <a:rPr b="0" i="0" lang="en-GB" sz="3000" u="none" cap="none" strike="noStrike">
                <a:solidFill>
                  <a:srgbClr val="000000"/>
                </a:solidFill>
                <a:latin typeface="Comfortaa"/>
                <a:ea typeface="Comfortaa"/>
                <a:cs typeface="Comfortaa"/>
                <a:sym typeface="Comfortaa"/>
              </a:rPr>
              <a:t>Mix of bunk beds and single beds.</a:t>
            </a:r>
            <a:endParaRPr b="0" i="0" sz="30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3000"/>
              <a:buFont typeface="Arial"/>
              <a:buNone/>
            </a:pPr>
            <a:r>
              <a:t/>
            </a:r>
            <a:endParaRPr b="0" i="0" sz="3000" u="sng" cap="none" strike="noStrike">
              <a:solidFill>
                <a:srgbClr val="000000"/>
              </a:solidFill>
              <a:latin typeface="Comfortaa"/>
              <a:ea typeface="Comfortaa"/>
              <a:cs typeface="Comfortaa"/>
              <a:sym typeface="Comfortaa"/>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31" name="Shape 131"/>
        <p:cNvGrpSpPr/>
        <p:nvPr/>
      </p:nvGrpSpPr>
      <p:grpSpPr>
        <a:xfrm>
          <a:off x="0" y="0"/>
          <a:ext cx="0" cy="0"/>
          <a:chOff x="0" y="0"/>
          <a:chExt cx="0" cy="0"/>
        </a:xfrm>
      </p:grpSpPr>
      <p:sp>
        <p:nvSpPr>
          <p:cNvPr id="132" name="Google Shape;132;p11"/>
          <p:cNvSpPr txBox="1"/>
          <p:nvPr/>
        </p:nvSpPr>
        <p:spPr>
          <a:xfrm>
            <a:off x="194650" y="0"/>
            <a:ext cx="8851800" cy="50640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800"/>
              <a:buFont typeface="Arial"/>
              <a:buNone/>
            </a:pPr>
            <a:r>
              <a:rPr b="0" i="0" lang="en-GB" sz="3800" u="sng" cap="none" strike="noStrike">
                <a:solidFill>
                  <a:srgbClr val="000000"/>
                </a:solidFill>
                <a:latin typeface="Comfortaa"/>
                <a:ea typeface="Comfortaa"/>
                <a:cs typeface="Comfortaa"/>
                <a:sym typeface="Comfortaa"/>
              </a:rPr>
              <a:t>Arrival home- 7th March</a:t>
            </a:r>
            <a:endParaRPr b="0" i="0" sz="3800" u="sng"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3100"/>
              <a:buFont typeface="Arial"/>
              <a:buNone/>
            </a:pPr>
            <a:r>
              <a:t/>
            </a:r>
            <a:endParaRPr b="0" i="0" sz="3100" u="sng" cap="none" strike="noStrike">
              <a:solidFill>
                <a:srgbClr val="000000"/>
              </a:solidFill>
              <a:latin typeface="Comfortaa"/>
              <a:ea typeface="Comfortaa"/>
              <a:cs typeface="Comfortaa"/>
              <a:sym typeface="Comfortaa"/>
            </a:endParaRPr>
          </a:p>
          <a:p>
            <a:pPr indent="-425450" lvl="0" marL="457200" marR="0" rtl="0" algn="l">
              <a:lnSpc>
                <a:spcPct val="100000"/>
              </a:lnSpc>
              <a:spcBef>
                <a:spcPts val="0"/>
              </a:spcBef>
              <a:spcAft>
                <a:spcPts val="0"/>
              </a:spcAft>
              <a:buClr>
                <a:schemeClr val="dk1"/>
              </a:buClr>
              <a:buSzPts val="3100"/>
              <a:buFont typeface="Comfortaa"/>
              <a:buChar char="●"/>
            </a:pPr>
            <a:r>
              <a:rPr b="0" i="0" lang="en-GB" sz="3100" u="none" cap="none" strike="noStrike">
                <a:solidFill>
                  <a:schemeClr val="dk1"/>
                </a:solidFill>
                <a:latin typeface="Comfortaa"/>
                <a:ea typeface="Comfortaa"/>
                <a:cs typeface="Comfortaa"/>
                <a:sym typeface="Comfortaa"/>
              </a:rPr>
              <a:t>We will be provided with breakfast and lunch on the day of departure.</a:t>
            </a:r>
            <a:endParaRPr b="0" i="0" sz="3100" u="none" cap="none" strike="noStrike">
              <a:solidFill>
                <a:schemeClr val="dk1"/>
              </a:solidFill>
              <a:latin typeface="Comfortaa"/>
              <a:ea typeface="Comfortaa"/>
              <a:cs typeface="Comfortaa"/>
              <a:sym typeface="Comfortaa"/>
            </a:endParaRPr>
          </a:p>
          <a:p>
            <a:pPr indent="-425450" lvl="0" marL="457200" marR="0" rtl="0" algn="l">
              <a:lnSpc>
                <a:spcPct val="100000"/>
              </a:lnSpc>
              <a:spcBef>
                <a:spcPts val="0"/>
              </a:spcBef>
              <a:spcAft>
                <a:spcPts val="0"/>
              </a:spcAft>
              <a:buClr>
                <a:schemeClr val="dk1"/>
              </a:buClr>
              <a:buSzPts val="3100"/>
              <a:buFont typeface="Comfortaa"/>
              <a:buChar char="●"/>
            </a:pPr>
            <a:r>
              <a:rPr b="0" i="0" lang="en-GB" sz="3100" u="none" cap="none" strike="noStrike">
                <a:solidFill>
                  <a:schemeClr val="dk1"/>
                </a:solidFill>
                <a:latin typeface="Comfortaa"/>
                <a:ea typeface="Comfortaa"/>
                <a:cs typeface="Comfortaa"/>
                <a:sym typeface="Comfortaa"/>
              </a:rPr>
              <a:t>We aim to be back at Homerswood by 3:10. Pick up will be at normal time and from our classroom.</a:t>
            </a:r>
            <a:endParaRPr b="0" i="0" sz="3100" u="none" cap="none" strike="noStrike">
              <a:solidFill>
                <a:schemeClr val="dk1"/>
              </a:solidFill>
              <a:latin typeface="Comfortaa"/>
              <a:ea typeface="Comfortaa"/>
              <a:cs typeface="Comfortaa"/>
              <a:sym typeface="Comfortaa"/>
            </a:endParaRPr>
          </a:p>
          <a:p>
            <a:pPr indent="-425450" lvl="0" marL="457200" marR="0" rtl="0" algn="l">
              <a:lnSpc>
                <a:spcPct val="100000"/>
              </a:lnSpc>
              <a:spcBef>
                <a:spcPts val="0"/>
              </a:spcBef>
              <a:spcAft>
                <a:spcPts val="0"/>
              </a:spcAft>
              <a:buClr>
                <a:schemeClr val="dk1"/>
              </a:buClr>
              <a:buSzPts val="3100"/>
              <a:buFont typeface="Comfortaa"/>
              <a:buChar char="●"/>
            </a:pPr>
            <a:r>
              <a:rPr b="0" i="0" lang="en-GB" sz="3100" u="none" cap="none" strike="noStrike">
                <a:solidFill>
                  <a:schemeClr val="dk1"/>
                </a:solidFill>
                <a:latin typeface="Comfortaa"/>
                <a:ea typeface="Comfortaa"/>
                <a:cs typeface="Comfortaa"/>
                <a:sym typeface="Comfortaa"/>
              </a:rPr>
              <a:t>Please keep an eye on school communications for updates on timings.</a:t>
            </a:r>
            <a:endParaRPr b="0" i="0" sz="3000" u="sng" cap="none" strike="noStrike">
              <a:solidFill>
                <a:schemeClr val="dk1"/>
              </a:solidFill>
              <a:latin typeface="Comfortaa"/>
              <a:ea typeface="Comfortaa"/>
              <a:cs typeface="Comfortaa"/>
              <a:sym typeface="Comforta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36" name="Shape 136"/>
        <p:cNvGrpSpPr/>
        <p:nvPr/>
      </p:nvGrpSpPr>
      <p:grpSpPr>
        <a:xfrm>
          <a:off x="0" y="0"/>
          <a:ext cx="0" cy="0"/>
          <a:chOff x="0" y="0"/>
          <a:chExt cx="0" cy="0"/>
        </a:xfrm>
      </p:grpSpPr>
      <p:sp>
        <p:nvSpPr>
          <p:cNvPr id="137" name="Google Shape;137;p12"/>
          <p:cNvSpPr txBox="1"/>
          <p:nvPr/>
        </p:nvSpPr>
        <p:spPr>
          <a:xfrm>
            <a:off x="142650" y="186850"/>
            <a:ext cx="8840400" cy="341629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0" i="0" lang="en-GB" sz="3000" u="sng" cap="none" strike="noStrike">
                <a:solidFill>
                  <a:srgbClr val="000000"/>
                </a:solidFill>
                <a:latin typeface="Comfortaa"/>
                <a:ea typeface="Comfortaa"/>
                <a:cs typeface="Comfortaa"/>
                <a:sym typeface="Comfortaa"/>
              </a:rPr>
              <a:t>To do list</a:t>
            </a:r>
            <a:endParaRPr b="0" i="0" sz="3000" u="sng"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3000"/>
              <a:buFont typeface="Arial"/>
              <a:buNone/>
            </a:pPr>
            <a:r>
              <a:t/>
            </a:r>
            <a:endParaRPr b="0" i="0" sz="3000" u="sng" cap="none" strike="noStrike">
              <a:solidFill>
                <a:srgbClr val="000000"/>
              </a:solidFill>
              <a:latin typeface="Comfortaa"/>
              <a:ea typeface="Comfortaa"/>
              <a:cs typeface="Comfortaa"/>
              <a:sym typeface="Comfortaa"/>
            </a:endParaRPr>
          </a:p>
          <a:p>
            <a:pPr indent="-419100" lvl="0" marL="457200" marR="0" rtl="0" algn="l">
              <a:lnSpc>
                <a:spcPct val="100000"/>
              </a:lnSpc>
              <a:spcBef>
                <a:spcPts val="0"/>
              </a:spcBef>
              <a:spcAft>
                <a:spcPts val="0"/>
              </a:spcAft>
              <a:buClr>
                <a:srgbClr val="000000"/>
              </a:buClr>
              <a:buSzPts val="3000"/>
              <a:buFont typeface="Comfortaa"/>
              <a:buChar char="●"/>
            </a:pPr>
            <a:r>
              <a:rPr b="0" i="0" lang="en-GB" sz="3000" u="none" cap="none" strike="noStrike">
                <a:solidFill>
                  <a:srgbClr val="000000"/>
                </a:solidFill>
                <a:latin typeface="Comfortaa"/>
                <a:ea typeface="Comfortaa"/>
                <a:cs typeface="Comfortaa"/>
                <a:sym typeface="Comfortaa"/>
              </a:rPr>
              <a:t>Ensure that all payments are up-to-date.</a:t>
            </a:r>
            <a:endParaRPr b="0" i="0" sz="3000" u="none" cap="none" strike="noStrike">
              <a:solidFill>
                <a:srgbClr val="000000"/>
              </a:solidFill>
              <a:latin typeface="Comfortaa"/>
              <a:ea typeface="Comfortaa"/>
              <a:cs typeface="Comfortaa"/>
              <a:sym typeface="Comfortaa"/>
            </a:endParaRPr>
          </a:p>
          <a:p>
            <a:pPr indent="-419100" lvl="0" marL="457200" marR="0" rtl="0" algn="l">
              <a:lnSpc>
                <a:spcPct val="100000"/>
              </a:lnSpc>
              <a:spcBef>
                <a:spcPts val="0"/>
              </a:spcBef>
              <a:spcAft>
                <a:spcPts val="0"/>
              </a:spcAft>
              <a:buClr>
                <a:srgbClr val="000000"/>
              </a:buClr>
              <a:buSzPts val="3000"/>
              <a:buFont typeface="Comfortaa"/>
              <a:buChar char="●"/>
            </a:pPr>
            <a:r>
              <a:rPr b="0" i="0" lang="en-GB" sz="3000" u="none" cap="none" strike="noStrike">
                <a:solidFill>
                  <a:srgbClr val="000000"/>
                </a:solidFill>
                <a:latin typeface="Comfortaa"/>
                <a:ea typeface="Comfortaa"/>
                <a:cs typeface="Comfortaa"/>
                <a:sym typeface="Comfortaa"/>
              </a:rPr>
              <a:t>All consent forms completed.</a:t>
            </a:r>
            <a:endParaRPr b="0" i="0" sz="3000" u="none" cap="none" strike="noStrike">
              <a:solidFill>
                <a:srgbClr val="000000"/>
              </a:solidFill>
              <a:latin typeface="Comfortaa"/>
              <a:ea typeface="Comfortaa"/>
              <a:cs typeface="Comfortaa"/>
              <a:sym typeface="Comfortaa"/>
            </a:endParaRPr>
          </a:p>
          <a:p>
            <a:pPr indent="-419100" lvl="0" marL="457200" marR="0" rtl="0" algn="l">
              <a:lnSpc>
                <a:spcPct val="100000"/>
              </a:lnSpc>
              <a:spcBef>
                <a:spcPts val="0"/>
              </a:spcBef>
              <a:spcAft>
                <a:spcPts val="0"/>
              </a:spcAft>
              <a:buClr>
                <a:srgbClr val="000000"/>
              </a:buClr>
              <a:buSzPts val="3000"/>
              <a:buFont typeface="Comfortaa"/>
              <a:buChar char="●"/>
            </a:pPr>
            <a:r>
              <a:rPr b="0" i="0" lang="en-GB" sz="3000" u="none" cap="none" strike="noStrike">
                <a:solidFill>
                  <a:srgbClr val="000000"/>
                </a:solidFill>
                <a:latin typeface="Comfortaa"/>
                <a:ea typeface="Comfortaa"/>
                <a:cs typeface="Comfortaa"/>
                <a:sym typeface="Comfortaa"/>
              </a:rPr>
              <a:t>Consider medication in advance and make suitable arrangements.</a:t>
            </a:r>
            <a:endParaRPr b="0" i="0" sz="30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3000"/>
              <a:buFont typeface="Arial"/>
              <a:buNone/>
            </a:pPr>
            <a:r>
              <a:t/>
            </a:r>
            <a:endParaRPr b="0" i="0" sz="3000" u="sng" cap="none" strike="noStrike">
              <a:solidFill>
                <a:srgbClr val="000000"/>
              </a:solidFill>
              <a:latin typeface="Comfortaa"/>
              <a:ea typeface="Comfortaa"/>
              <a:cs typeface="Comfortaa"/>
              <a:sym typeface="Comfortaa"/>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41" name="Shape 141"/>
        <p:cNvGrpSpPr/>
        <p:nvPr/>
      </p:nvGrpSpPr>
      <p:grpSpPr>
        <a:xfrm>
          <a:off x="0" y="0"/>
          <a:ext cx="0" cy="0"/>
          <a:chOff x="0" y="0"/>
          <a:chExt cx="0" cy="0"/>
        </a:xfrm>
      </p:grpSpPr>
      <p:sp>
        <p:nvSpPr>
          <p:cNvPr id="142" name="Google Shape;142;p13"/>
          <p:cNvSpPr txBox="1"/>
          <p:nvPr/>
        </p:nvSpPr>
        <p:spPr>
          <a:xfrm>
            <a:off x="142650" y="186850"/>
            <a:ext cx="8840400" cy="1308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4300"/>
              <a:buFont typeface="Arial"/>
              <a:buNone/>
            </a:pPr>
            <a:r>
              <a:rPr b="0" i="0" lang="en-GB" sz="4300" u="sng" cap="none" strike="noStrike">
                <a:solidFill>
                  <a:srgbClr val="000000"/>
                </a:solidFill>
                <a:latin typeface="Comfortaa"/>
                <a:ea typeface="Comfortaa"/>
                <a:cs typeface="Comfortaa"/>
                <a:sym typeface="Comfortaa"/>
              </a:rPr>
              <a:t>Any questions?</a:t>
            </a:r>
            <a:endParaRPr b="0" i="0" sz="43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3000"/>
              <a:buFont typeface="Arial"/>
              <a:buNone/>
            </a:pPr>
            <a:r>
              <a:t/>
            </a:r>
            <a:endParaRPr b="0" i="0" sz="3000" u="sng" cap="none" strike="noStrike">
              <a:solidFill>
                <a:srgbClr val="000000"/>
              </a:solidFill>
              <a:latin typeface="Comfortaa"/>
              <a:ea typeface="Comfortaa"/>
              <a:cs typeface="Comfortaa"/>
              <a:sym typeface="Comfortaa"/>
            </a:endParaRPr>
          </a:p>
        </p:txBody>
      </p:sp>
      <p:pic>
        <p:nvPicPr>
          <p:cNvPr id="143" name="Google Shape;143;p13"/>
          <p:cNvPicPr preferRelativeResize="0"/>
          <p:nvPr/>
        </p:nvPicPr>
        <p:blipFill rotWithShape="1">
          <a:blip r:embed="rId3">
            <a:alphaModFix/>
          </a:blip>
          <a:srcRect b="0" l="0" r="0" t="0"/>
          <a:stretch/>
        </p:blipFill>
        <p:spPr>
          <a:xfrm>
            <a:off x="2791025" y="1246425"/>
            <a:ext cx="3543649" cy="354364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Jenny Gregory</dc:creator>
</cp:coreProperties>
</file>