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6858000" cx="12192000"/>
  <p:notesSz cx="6797675" cy="9926625"/>
  <p:embeddedFontLst>
    <p:embeddedFont>
      <p:font typeface="Century Gothic"/>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gI+pTtnduCawM8WyS/vQiW9nZUR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E24F1CE-C62F-4FC3-9DEF-84D19D706A45}">
  <a:tblStyle styleId="{5E24F1CE-C62F-4FC3-9DEF-84D19D706A45}"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0F0F0"/>
          </a:solidFill>
        </a:fill>
      </a:tcStyle>
    </a:wholeTbl>
    <a:band1H>
      <a:tcTxStyle b="off" i="off"/>
      <a:tcStyle>
        <a:fill>
          <a:solidFill>
            <a:srgbClr val="E0E0E0"/>
          </a:solidFill>
        </a:fill>
      </a:tcStyle>
    </a:band1H>
    <a:band2H>
      <a:tcTxStyle b="off" i="off"/>
    </a:band2H>
    <a:band1V>
      <a:tcTxStyle b="off" i="off"/>
      <a:tcStyle>
        <a:fill>
          <a:solidFill>
            <a:srgbClr val="E0E0E0"/>
          </a:solidFill>
        </a:fill>
      </a:tcStyle>
    </a:band1V>
    <a:band2V>
      <a:tcTxStyle b="off" i="off"/>
    </a:band2V>
    <a:lastCol>
      <a:tcTxStyle b="on" i="off">
        <a:font>
          <a:latin typeface="Calibri"/>
          <a:ea typeface="Calibri"/>
          <a:cs typeface="Calibri"/>
        </a:font>
        <a:schemeClr val="lt1"/>
      </a:tcTxStyle>
      <a:tcStyle>
        <a:fill>
          <a:solidFill>
            <a:schemeClr val="accent3"/>
          </a:solidFill>
        </a:fill>
      </a:tcStyle>
    </a:lastCol>
    <a:firstCol>
      <a:tcTxStyle b="on" i="off">
        <a:font>
          <a:latin typeface="Calibri"/>
          <a:ea typeface="Calibri"/>
          <a:cs typeface="Calibri"/>
        </a:font>
        <a:schemeClr val="lt1"/>
      </a:tcTxStyle>
      <a:tcStyle>
        <a:fill>
          <a:solidFill>
            <a:schemeClr val="accent3"/>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3"/>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3"/>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CenturyGothic-regular.fntdata"/><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CenturyGothic-italic.fntdata"/><Relationship Id="rId12" Type="http://schemas.openxmlformats.org/officeDocument/2006/relationships/slide" Target="slides/slide7.xml"/><Relationship Id="rId34" Type="http://schemas.openxmlformats.org/officeDocument/2006/relationships/font" Target="fonts/CenturyGothic-bold.fntdata"/><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font" Target="fonts/CenturyGothic-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8056"/>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805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4"/>
            <a:ext cx="2945659" cy="49805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1" name="Google Shape;91;p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7" name="Google Shape;97;p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 name="Google Shape;105;p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4" name="Google Shape;114;p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3" name="Google Shape;123;p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1" name="Google Shape;131;p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0" name="Google Shape;140;p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What we do- transition </a:t>
            </a:r>
            <a:endParaRPr/>
          </a:p>
        </p:txBody>
      </p:sp>
      <p:sp>
        <p:nvSpPr>
          <p:cNvPr id="141" name="Google Shape;141;p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0" name="Google Shape;150;p1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1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Let them read the sounds aloud and we go round to listen to pronunciation i.e. ‘ner’ instead of ‘n’</a:t>
            </a:r>
            <a:endParaRPr/>
          </a:p>
        </p:txBody>
      </p:sp>
      <p:sp>
        <p:nvSpPr>
          <p:cNvPr id="159" name="Google Shape;159;p1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7" name="Google Shape;167;p1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5" name="Google Shape;175;p1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3" name="Google Shape;183;p1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1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8" name="Google Shape;198;p1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5" name="Google Shape;205;p1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p1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9" name="Google Shape;229;p1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p2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p2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9" name="Google Shape;249;p2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p2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2" name="Google Shape;262;p2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9" name="Google Shape;269;p2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6" name="Google Shape;276;p2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2" name="Google Shape;282;p2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8" name="Google Shape;288;p2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b="1" i="0" lang="en-GB" sz="1200">
                <a:solidFill>
                  <a:schemeClr val="dk1"/>
                </a:solidFill>
                <a:latin typeface="Calibri"/>
                <a:ea typeface="Calibri"/>
                <a:cs typeface="Calibri"/>
                <a:sym typeface="Calibri"/>
              </a:rPr>
              <a:t>Communication,</a:t>
            </a:r>
            <a:br>
              <a:rPr b="1" i="0" lang="en-GB" sz="1200">
                <a:solidFill>
                  <a:schemeClr val="dk1"/>
                </a:solidFill>
                <a:latin typeface="Calibri"/>
                <a:ea typeface="Calibri"/>
                <a:cs typeface="Calibri"/>
                <a:sym typeface="Calibri"/>
              </a:rPr>
            </a:br>
            <a:r>
              <a:rPr b="1" i="0" lang="en-GB" sz="1200">
                <a:solidFill>
                  <a:schemeClr val="dk1"/>
                </a:solidFill>
                <a:latin typeface="Calibri"/>
                <a:ea typeface="Calibri"/>
                <a:cs typeface="Calibri"/>
                <a:sym typeface="Calibri"/>
              </a:rPr>
              <a:t>Language &amp; Literacy</a:t>
            </a:r>
            <a:br>
              <a:rPr b="1" i="0" lang="en-GB" sz="1200">
                <a:solidFill>
                  <a:schemeClr val="dk1"/>
                </a:solidFill>
                <a:latin typeface="Calibri"/>
                <a:ea typeface="Calibri"/>
                <a:cs typeface="Calibri"/>
                <a:sym typeface="Calibri"/>
              </a:rPr>
            </a:br>
            <a:r>
              <a:rPr b="1" i="0" lang="en-GB" sz="1200">
                <a:solidFill>
                  <a:schemeClr val="dk1"/>
                </a:solidFill>
                <a:latin typeface="Calibri"/>
                <a:ea typeface="Calibri"/>
                <a:cs typeface="Calibri"/>
                <a:sym typeface="Calibri"/>
              </a:rPr>
              <a:t>Development</a:t>
            </a:r>
            <a:endParaRPr/>
          </a:p>
          <a:p>
            <a:pPr indent="0" lvl="0" marL="0" rtl="0" algn="l">
              <a:lnSpc>
                <a:spcPct val="100000"/>
              </a:lnSpc>
              <a:spcBef>
                <a:spcPts val="0"/>
              </a:spcBef>
              <a:spcAft>
                <a:spcPts val="0"/>
              </a:spcAft>
              <a:buSzPts val="1400"/>
              <a:buNone/>
            </a:pPr>
            <a:r>
              <a:t/>
            </a:r>
            <a:endParaRPr/>
          </a:p>
        </p:txBody>
      </p:sp>
      <p:sp>
        <p:nvSpPr>
          <p:cNvPr id="289" name="Google Shape;289;p2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8"/>
          <p:cNvSpPr/>
          <p:nvPr>
            <p:ph idx="2" type="pic"/>
          </p:nvPr>
        </p:nvSpPr>
        <p:spPr>
          <a:xfrm>
            <a:off x="5183188" y="987425"/>
            <a:ext cx="6172200" cy="4873625"/>
          </a:xfrm>
          <a:prstGeom prst="rect">
            <a:avLst/>
          </a:prstGeom>
          <a:noFill/>
          <a:ln>
            <a:noFill/>
          </a:ln>
        </p:spPr>
      </p:sp>
      <p:sp>
        <p:nvSpPr>
          <p:cNvPr id="68" name="Google Shape;68;p3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9" name="Shape 9"/>
        <p:cNvGrpSpPr/>
        <p:nvPr/>
      </p:nvGrpSpPr>
      <p:grpSpPr>
        <a:xfrm>
          <a:off x="0" y="0"/>
          <a:ext cx="0" cy="0"/>
          <a:chOff x="0" y="0"/>
          <a:chExt cx="0" cy="0"/>
        </a:xfrm>
      </p:grpSpPr>
      <p:sp>
        <p:nvSpPr>
          <p:cNvPr id="10" name="Google Shape;10;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jp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 Id="rId4" Type="http://schemas.openxmlformats.org/officeDocument/2006/relationships/hyperlink" Target="https://www.littlewandlelettersandsounds.org.uk/resources/for-parent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hyperlink" Target="https://www.gov.uk/government/collections/phonics" TargetMode="External"/><Relationship Id="rId4" Type="http://schemas.openxmlformats.org/officeDocument/2006/relationships/hyperlink" Target="https://www.phonicsplay.co.uk/" TargetMode="External"/><Relationship Id="rId9" Type="http://schemas.openxmlformats.org/officeDocument/2006/relationships/hyperlink" Target="https://www.primarysupportteam.co.uk/files/phonics_at_ks2.pdf" TargetMode="External"/><Relationship Id="rId5" Type="http://schemas.openxmlformats.org/officeDocument/2006/relationships/hyperlink" Target="https://www.phonicsplay.co.uk/" TargetMode="External"/><Relationship Id="rId6" Type="http://schemas.openxmlformats.org/officeDocument/2006/relationships/hyperlink" Target="https://www.youtube.com/watch?v=-ksblMiliA8" TargetMode="External"/><Relationship Id="rId7" Type="http://schemas.openxmlformats.org/officeDocument/2006/relationships/hyperlink" Target="https://www.topmarks.co.uk/english-games/5-7-years/letters-and-sounds" TargetMode="External"/><Relationship Id="rId8" Type="http://schemas.openxmlformats.org/officeDocument/2006/relationships/hyperlink" Target="https://www.phonicsbloom.co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568039" y="642884"/>
            <a:ext cx="11055900" cy="2555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8000"/>
              <a:buFont typeface="Arial"/>
              <a:buNone/>
            </a:pPr>
            <a:r>
              <a:rPr b="0" i="0" lang="en-GB" sz="8000" u="none" cap="none" strike="noStrike">
                <a:solidFill>
                  <a:schemeClr val="dk1"/>
                </a:solidFill>
                <a:latin typeface="Century Gothic"/>
                <a:ea typeface="Century Gothic"/>
                <a:cs typeface="Century Gothic"/>
                <a:sym typeface="Century Gothic"/>
              </a:rPr>
              <a:t>Phonics Information Session - 2</a:t>
            </a:r>
            <a:r>
              <a:rPr lang="en-GB" sz="8000">
                <a:solidFill>
                  <a:schemeClr val="dk1"/>
                </a:solidFill>
                <a:latin typeface="Century Gothic"/>
                <a:ea typeface="Century Gothic"/>
                <a:cs typeface="Century Gothic"/>
                <a:sym typeface="Century Gothic"/>
              </a:rPr>
              <a:t>8</a:t>
            </a:r>
            <a:r>
              <a:rPr b="0" i="0" lang="en-GB" sz="8000" u="none" cap="none" strike="noStrike">
                <a:solidFill>
                  <a:schemeClr val="dk1"/>
                </a:solidFill>
                <a:latin typeface="Century Gothic"/>
                <a:ea typeface="Century Gothic"/>
                <a:cs typeface="Century Gothic"/>
                <a:sym typeface="Century Gothic"/>
              </a:rPr>
              <a:t>/11/2024</a:t>
            </a:r>
            <a:endParaRPr b="0" i="0" sz="80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pic>
        <p:nvPicPr>
          <p:cNvPr descr="Front view pile of books with copy space Free Photo" id="93" name="Google Shape;93;p2"/>
          <p:cNvPicPr preferRelativeResize="0"/>
          <p:nvPr/>
        </p:nvPicPr>
        <p:blipFill rotWithShape="1">
          <a:blip r:embed="rId3">
            <a:alphaModFix/>
          </a:blip>
          <a:srcRect b="0" l="0" r="0" t="0"/>
          <a:stretch/>
        </p:blipFill>
        <p:spPr>
          <a:xfrm>
            <a:off x="-4330" y="0"/>
            <a:ext cx="12196330" cy="6858000"/>
          </a:xfrm>
          <a:prstGeom prst="rect">
            <a:avLst/>
          </a:prstGeom>
          <a:noFill/>
          <a:ln>
            <a:noFill/>
          </a:ln>
        </p:spPr>
      </p:pic>
      <p:sp>
        <p:nvSpPr>
          <p:cNvPr id="94" name="Google Shape;94;p2"/>
          <p:cNvSpPr txBox="1"/>
          <p:nvPr/>
        </p:nvSpPr>
        <p:spPr>
          <a:xfrm>
            <a:off x="175490" y="286327"/>
            <a:ext cx="7851000" cy="6218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Session Outlines: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374650" lvl="0" marL="285750" marR="0" rtl="0" algn="l">
              <a:lnSpc>
                <a:spcPct val="100000"/>
              </a:lnSpc>
              <a:spcBef>
                <a:spcPts val="0"/>
              </a:spcBef>
              <a:spcAft>
                <a:spcPts val="0"/>
              </a:spcAft>
              <a:buClr>
                <a:schemeClr val="dk1"/>
              </a:buClr>
              <a:buSzPts val="3400"/>
              <a:buFont typeface="Noto Sans Symbols"/>
              <a:buChar char="⮚"/>
            </a:pPr>
            <a:r>
              <a:rPr b="0" i="0" lang="en-GB" sz="3400" u="none" cap="none" strike="noStrike">
                <a:solidFill>
                  <a:schemeClr val="dk1"/>
                </a:solidFill>
                <a:latin typeface="Century Gothic"/>
                <a:ea typeface="Century Gothic"/>
                <a:cs typeface="Century Gothic"/>
                <a:sym typeface="Century Gothic"/>
              </a:rPr>
              <a:t>What is phonics?</a:t>
            </a:r>
            <a:endParaRPr b="0" i="0" sz="28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3400" u="none" cap="none" strike="noStrike">
              <a:solidFill>
                <a:schemeClr val="dk1"/>
              </a:solidFill>
              <a:latin typeface="Century Gothic"/>
              <a:ea typeface="Century Gothic"/>
              <a:cs typeface="Century Gothic"/>
              <a:sym typeface="Century Gothic"/>
            </a:endParaRPr>
          </a:p>
          <a:p>
            <a:pPr indent="-374650" lvl="0" marL="285750" marR="0" rtl="0" algn="l">
              <a:lnSpc>
                <a:spcPct val="100000"/>
              </a:lnSpc>
              <a:spcBef>
                <a:spcPts val="0"/>
              </a:spcBef>
              <a:spcAft>
                <a:spcPts val="0"/>
              </a:spcAft>
              <a:buClr>
                <a:schemeClr val="dk1"/>
              </a:buClr>
              <a:buSzPts val="3400"/>
              <a:buFont typeface="Noto Sans Symbols"/>
              <a:buChar char="⮚"/>
            </a:pPr>
            <a:r>
              <a:rPr b="0" i="0" lang="en-GB" sz="3400" u="none" cap="none" strike="noStrike">
                <a:solidFill>
                  <a:schemeClr val="dk1"/>
                </a:solidFill>
                <a:latin typeface="Century Gothic"/>
                <a:ea typeface="Century Gothic"/>
                <a:cs typeface="Century Gothic"/>
                <a:sym typeface="Century Gothic"/>
              </a:rPr>
              <a:t>Phases within phonics</a:t>
            </a:r>
            <a:endParaRPr b="0" i="0" sz="28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3400" u="none" cap="none" strike="noStrike">
              <a:solidFill>
                <a:schemeClr val="dk1"/>
              </a:solidFill>
              <a:latin typeface="Century Gothic"/>
              <a:ea typeface="Century Gothic"/>
              <a:cs typeface="Century Gothic"/>
              <a:sym typeface="Century Gothic"/>
            </a:endParaRPr>
          </a:p>
          <a:p>
            <a:pPr indent="-374650" lvl="0" marL="285750" marR="0" rtl="0" algn="l">
              <a:lnSpc>
                <a:spcPct val="100000"/>
              </a:lnSpc>
              <a:spcBef>
                <a:spcPts val="0"/>
              </a:spcBef>
              <a:spcAft>
                <a:spcPts val="0"/>
              </a:spcAft>
              <a:buClr>
                <a:schemeClr val="dk1"/>
              </a:buClr>
              <a:buSzPts val="3400"/>
              <a:buFont typeface="Noto Sans Symbols"/>
              <a:buChar char="⮚"/>
            </a:pPr>
            <a:r>
              <a:rPr b="0" i="0" lang="en-GB" sz="3400" u="none" cap="none" strike="noStrike">
                <a:solidFill>
                  <a:schemeClr val="dk1"/>
                </a:solidFill>
                <a:latin typeface="Century Gothic"/>
                <a:ea typeface="Century Gothic"/>
                <a:cs typeface="Century Gothic"/>
                <a:sym typeface="Century Gothic"/>
              </a:rPr>
              <a:t>Reading and Assessment</a:t>
            </a:r>
            <a:endParaRPr b="0" i="0" sz="3400" u="none" cap="none" strike="noStrike">
              <a:solidFill>
                <a:schemeClr val="dk1"/>
              </a:solidFill>
              <a:latin typeface="Century Gothic"/>
              <a:ea typeface="Century Gothic"/>
              <a:cs typeface="Century Gothic"/>
              <a:sym typeface="Century Gothic"/>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3400" u="none" cap="none" strike="noStrike">
              <a:solidFill>
                <a:schemeClr val="dk1"/>
              </a:solidFill>
              <a:latin typeface="Century Gothic"/>
              <a:ea typeface="Century Gothic"/>
              <a:cs typeface="Century Gothic"/>
              <a:sym typeface="Century Gothic"/>
            </a:endParaRPr>
          </a:p>
          <a:p>
            <a:pPr indent="-374650" lvl="0" marL="285750" marR="0" rtl="0" algn="l">
              <a:lnSpc>
                <a:spcPct val="100000"/>
              </a:lnSpc>
              <a:spcBef>
                <a:spcPts val="0"/>
              </a:spcBef>
              <a:spcAft>
                <a:spcPts val="0"/>
              </a:spcAft>
              <a:buClr>
                <a:schemeClr val="dk1"/>
              </a:buClr>
              <a:buSzPts val="3400"/>
              <a:buFont typeface="Noto Sans Symbols"/>
              <a:buChar char="⮚"/>
            </a:pPr>
            <a:r>
              <a:rPr b="0" i="0" lang="en-GB" sz="3400" u="none" cap="none" strike="noStrike">
                <a:solidFill>
                  <a:schemeClr val="dk1"/>
                </a:solidFill>
                <a:latin typeface="Century Gothic"/>
                <a:ea typeface="Century Gothic"/>
                <a:cs typeface="Century Gothic"/>
                <a:sym typeface="Century Gothic"/>
              </a:rPr>
              <a:t>Phonics Check (Year 1)</a:t>
            </a:r>
            <a:endParaRPr b="0" i="0" sz="28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3400" u="none" cap="none" strike="noStrike">
              <a:solidFill>
                <a:schemeClr val="dk1"/>
              </a:solidFill>
              <a:latin typeface="Century Gothic"/>
              <a:ea typeface="Century Gothic"/>
              <a:cs typeface="Century Gothic"/>
              <a:sym typeface="Century Gothic"/>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3400" u="none" cap="none" strike="noStrike">
              <a:solidFill>
                <a:schemeClr val="dk1"/>
              </a:solidFill>
              <a:latin typeface="Century Gothic"/>
              <a:ea typeface="Century Gothic"/>
              <a:cs typeface="Century Gothic"/>
              <a:sym typeface="Century Gothic"/>
            </a:endParaRPr>
          </a:p>
          <a:p>
            <a:pPr indent="-374650" lvl="0" marL="285750" marR="0" rtl="0" algn="l">
              <a:lnSpc>
                <a:spcPct val="100000"/>
              </a:lnSpc>
              <a:spcBef>
                <a:spcPts val="0"/>
              </a:spcBef>
              <a:spcAft>
                <a:spcPts val="0"/>
              </a:spcAft>
              <a:buClr>
                <a:schemeClr val="dk1"/>
              </a:buClr>
              <a:buSzPts val="3400"/>
              <a:buFont typeface="Noto Sans Symbols"/>
              <a:buChar char="⮚"/>
            </a:pPr>
            <a:r>
              <a:rPr b="0" i="0" lang="en-GB" sz="3400" u="none" cap="none" strike="noStrike">
                <a:solidFill>
                  <a:schemeClr val="dk1"/>
                </a:solidFill>
                <a:latin typeface="Century Gothic"/>
                <a:ea typeface="Century Gothic"/>
                <a:cs typeface="Century Gothic"/>
                <a:sym typeface="Century Gothic"/>
              </a:rPr>
              <a:t>Questions </a:t>
            </a:r>
            <a:endParaRPr b="0" i="0" sz="34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descr="Image result for child reading" id="99" name="Google Shape;99;p3"/>
          <p:cNvPicPr preferRelativeResize="0"/>
          <p:nvPr/>
        </p:nvPicPr>
        <p:blipFill rotWithShape="1">
          <a:blip r:embed="rId3">
            <a:alphaModFix/>
          </a:blip>
          <a:srcRect b="0" l="0" r="0" t="0"/>
          <a:stretch/>
        </p:blipFill>
        <p:spPr>
          <a:xfrm>
            <a:off x="9036996" y="4405745"/>
            <a:ext cx="3048000" cy="2286000"/>
          </a:xfrm>
          <a:prstGeom prst="rect">
            <a:avLst/>
          </a:prstGeom>
          <a:noFill/>
          <a:ln>
            <a:noFill/>
          </a:ln>
        </p:spPr>
      </p:pic>
      <p:sp>
        <p:nvSpPr>
          <p:cNvPr id="100" name="Google Shape;100;p3"/>
          <p:cNvSpPr txBox="1"/>
          <p:nvPr/>
        </p:nvSpPr>
        <p:spPr>
          <a:xfrm>
            <a:off x="258618" y="0"/>
            <a:ext cx="5120114"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rPr b="1" i="0" lang="en-GB" sz="4000" u="none" cap="none" strike="noStrike">
                <a:solidFill>
                  <a:schemeClr val="dk1"/>
                </a:solidFill>
                <a:latin typeface="Century Gothic"/>
                <a:ea typeface="Century Gothic"/>
                <a:cs typeface="Century Gothic"/>
                <a:sym typeface="Century Gothic"/>
              </a:rPr>
              <a:t>What is Phonics?</a:t>
            </a:r>
            <a:endParaRPr b="1" i="0" sz="4000" u="none" cap="none" strike="noStrike">
              <a:solidFill>
                <a:schemeClr val="dk1"/>
              </a:solidFill>
              <a:latin typeface="Century Gothic"/>
              <a:ea typeface="Century Gothic"/>
              <a:cs typeface="Century Gothic"/>
              <a:sym typeface="Century Gothic"/>
            </a:endParaRPr>
          </a:p>
          <a:p>
            <a:pPr indent="0" lvl="0" marL="0" marR="0" rtl="0" algn="l">
              <a:lnSpc>
                <a:spcPct val="90000"/>
              </a:lnSpc>
              <a:spcBef>
                <a:spcPts val="60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101" name="Google Shape;101;p3"/>
          <p:cNvSpPr txBox="1"/>
          <p:nvPr/>
        </p:nvSpPr>
        <p:spPr>
          <a:xfrm>
            <a:off x="180140" y="2189795"/>
            <a:ext cx="9984600" cy="44022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Phonics is a way of teaching children the skills to read effectively and to spell words. They are taught how to: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Recognise the sounds that each individual letter makes;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Identify the sounds that different combinations of letters make-such as “sh” “oo” “igh”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1" i="0" lang="en-GB" sz="2000" u="sng" cap="none" strike="noStrike">
                <a:solidFill>
                  <a:schemeClr val="dk1"/>
                </a:solidFill>
                <a:latin typeface="Century Gothic"/>
                <a:ea typeface="Century Gothic"/>
                <a:cs typeface="Century Gothic"/>
                <a:sym typeface="Century Gothic"/>
              </a:rPr>
              <a:t>Blend</a:t>
            </a:r>
            <a:r>
              <a:rPr b="0" i="0" lang="en-GB" sz="2000" u="none" cap="none" strike="noStrike">
                <a:solidFill>
                  <a:schemeClr val="dk1"/>
                </a:solidFill>
                <a:latin typeface="Century Gothic"/>
                <a:ea typeface="Century Gothic"/>
                <a:cs typeface="Century Gothic"/>
                <a:sym typeface="Century Gothic"/>
              </a:rPr>
              <a:t> these sounds together from left to right to make a word</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1" i="0" lang="en-GB" sz="2000" u="sng" cap="none" strike="noStrike">
                <a:solidFill>
                  <a:schemeClr val="dk1"/>
                </a:solidFill>
                <a:latin typeface="Century Gothic"/>
                <a:ea typeface="Century Gothic"/>
                <a:cs typeface="Century Gothic"/>
                <a:sym typeface="Century Gothic"/>
              </a:rPr>
              <a:t>Segment </a:t>
            </a:r>
            <a:r>
              <a:rPr b="0" i="0" lang="en-GB" sz="2000" u="none" cap="none" strike="noStrike">
                <a:solidFill>
                  <a:schemeClr val="dk1"/>
                </a:solidFill>
                <a:latin typeface="Century Gothic"/>
                <a:ea typeface="Century Gothic"/>
                <a:cs typeface="Century Gothic"/>
                <a:sym typeface="Century Gothic"/>
              </a:rPr>
              <a:t>the sounds in words to spell them</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dk1"/>
                </a:solidFill>
                <a:latin typeface="Century Gothic"/>
                <a:ea typeface="Century Gothic"/>
                <a:cs typeface="Century Gothic"/>
                <a:sym typeface="Century Gothic"/>
              </a:rPr>
              <a:t>Children can use this knowledge to “</a:t>
            </a:r>
            <a:r>
              <a:rPr b="1" i="0" lang="en-GB" sz="2000" u="none" cap="none" strike="noStrike">
                <a:solidFill>
                  <a:schemeClr val="dk1"/>
                </a:solidFill>
                <a:latin typeface="Century Gothic"/>
                <a:ea typeface="Century Gothic"/>
                <a:cs typeface="Century Gothic"/>
                <a:sym typeface="Century Gothic"/>
              </a:rPr>
              <a:t>decode</a:t>
            </a:r>
            <a:r>
              <a:rPr b="0" i="0" lang="en-GB" sz="2000" u="none" cap="none" strike="noStrike">
                <a:solidFill>
                  <a:schemeClr val="dk1"/>
                </a:solidFill>
                <a:latin typeface="Century Gothic"/>
                <a:ea typeface="Century Gothic"/>
                <a:cs typeface="Century Gothic"/>
                <a:sym typeface="Century Gothic"/>
              </a:rPr>
              <a:t>” new words that they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dk1"/>
                </a:solidFill>
                <a:latin typeface="Century Gothic"/>
                <a:ea typeface="Century Gothic"/>
                <a:cs typeface="Century Gothic"/>
                <a:sym typeface="Century Gothic"/>
              </a:rPr>
              <a:t>hear or see. </a:t>
            </a:r>
            <a:endParaRPr b="0" i="0" sz="1400" u="none" cap="none" strike="noStrike">
              <a:solidFill>
                <a:srgbClr val="000000"/>
              </a:solidFill>
              <a:latin typeface="Arial"/>
              <a:ea typeface="Arial"/>
              <a:cs typeface="Arial"/>
              <a:sym typeface="Arial"/>
            </a:endParaRPr>
          </a:p>
        </p:txBody>
      </p:sp>
      <p:pic>
        <p:nvPicPr>
          <p:cNvPr id="102" name="Google Shape;102;p3"/>
          <p:cNvPicPr preferRelativeResize="0"/>
          <p:nvPr/>
        </p:nvPicPr>
        <p:blipFill rotWithShape="1">
          <a:blip r:embed="rId4">
            <a:alphaModFix/>
          </a:blip>
          <a:srcRect b="0" l="0" r="0" t="0"/>
          <a:stretch/>
        </p:blipFill>
        <p:spPr>
          <a:xfrm>
            <a:off x="6219525" y="118575"/>
            <a:ext cx="4654874" cy="19781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4"/>
          <p:cNvSpPr txBox="1"/>
          <p:nvPr/>
        </p:nvSpPr>
        <p:spPr>
          <a:xfrm>
            <a:off x="258618" y="0"/>
            <a:ext cx="5120114"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rPr b="1" i="0" lang="en-GB" sz="4000" u="none" cap="none" strike="noStrike">
                <a:solidFill>
                  <a:schemeClr val="dk1"/>
                </a:solidFill>
                <a:latin typeface="Century Gothic"/>
                <a:ea typeface="Century Gothic"/>
                <a:cs typeface="Century Gothic"/>
                <a:sym typeface="Century Gothic"/>
              </a:rPr>
              <a:t>Why Phonics?</a:t>
            </a:r>
            <a:endParaRPr b="1" i="0" sz="4000" u="none" cap="none" strike="noStrike">
              <a:solidFill>
                <a:schemeClr val="dk1"/>
              </a:solidFill>
              <a:latin typeface="Century Gothic"/>
              <a:ea typeface="Century Gothic"/>
              <a:cs typeface="Century Gothic"/>
              <a:sym typeface="Century Gothic"/>
            </a:endParaRPr>
          </a:p>
          <a:p>
            <a:pPr indent="0" lvl="0" marL="0" marR="0" rtl="0" algn="l">
              <a:lnSpc>
                <a:spcPct val="90000"/>
              </a:lnSpc>
              <a:spcBef>
                <a:spcPts val="60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108" name="Google Shape;108;p4"/>
          <p:cNvSpPr txBox="1"/>
          <p:nvPr/>
        </p:nvSpPr>
        <p:spPr>
          <a:xfrm>
            <a:off x="258626" y="1302325"/>
            <a:ext cx="11538300" cy="1693200"/>
          </a:xfrm>
          <a:prstGeom prst="rect">
            <a:avLst/>
          </a:prstGeom>
          <a:noFill/>
          <a:ln>
            <a:noFill/>
          </a:ln>
        </p:spPr>
        <p:txBody>
          <a:bodyPr anchorCtr="0" anchor="t" bIns="45700" lIns="91425" spcFirstLastPara="1" rIns="91425" wrap="square" tIns="45700">
            <a:spAutoFit/>
          </a:bodyPr>
          <a:lstStyle/>
          <a:p>
            <a:pPr indent="-323850" lvl="0" marL="285750" marR="0" rtl="0" algn="l">
              <a:lnSpc>
                <a:spcPct val="100000"/>
              </a:lnSpc>
              <a:spcBef>
                <a:spcPts val="0"/>
              </a:spcBef>
              <a:spcAft>
                <a:spcPts val="0"/>
              </a:spcAft>
              <a:buClr>
                <a:schemeClr val="dk1"/>
              </a:buClr>
              <a:buSzPts val="2600"/>
              <a:buFont typeface="Noto Sans Symbols"/>
              <a:buChar char="⮚"/>
            </a:pPr>
            <a:r>
              <a:rPr b="0" i="0" lang="en-GB" sz="2600" u="none" cap="none" strike="noStrike">
                <a:solidFill>
                  <a:schemeClr val="dk1"/>
                </a:solidFill>
                <a:latin typeface="Century Gothic"/>
                <a:ea typeface="Century Gothic"/>
                <a:cs typeface="Century Gothic"/>
                <a:sym typeface="Century Gothic"/>
              </a:rPr>
              <a:t>Research shows that when phonics is taught in a structured way-starting with the easiest sounds and progressing through to the most complex-it is the most effective way of teaching children to read. </a:t>
            </a:r>
            <a:endParaRPr b="0" i="0" sz="2000" u="none" cap="none" strike="noStrike">
              <a:solidFill>
                <a:srgbClr val="000000"/>
              </a:solidFill>
              <a:latin typeface="Arial"/>
              <a:ea typeface="Arial"/>
              <a:cs typeface="Arial"/>
              <a:sym typeface="Arial"/>
            </a:endParaRPr>
          </a:p>
        </p:txBody>
      </p:sp>
      <p:sp>
        <p:nvSpPr>
          <p:cNvPr id="109" name="Google Shape;109;p4"/>
          <p:cNvSpPr txBox="1"/>
          <p:nvPr/>
        </p:nvSpPr>
        <p:spPr>
          <a:xfrm>
            <a:off x="258618" y="3266374"/>
            <a:ext cx="5394037"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Phonics in School…</a:t>
            </a:r>
            <a:endParaRPr b="1" i="0" sz="4000" u="none" cap="none" strike="noStrike">
              <a:solidFill>
                <a:schemeClr val="dk1"/>
              </a:solidFill>
              <a:latin typeface="Century Gothic"/>
              <a:ea typeface="Century Gothic"/>
              <a:cs typeface="Century Gothic"/>
              <a:sym typeface="Century Gothic"/>
            </a:endParaRPr>
          </a:p>
        </p:txBody>
      </p:sp>
      <p:pic>
        <p:nvPicPr>
          <p:cNvPr descr="Image result for reading power" id="110" name="Google Shape;110;p4"/>
          <p:cNvPicPr preferRelativeResize="0"/>
          <p:nvPr/>
        </p:nvPicPr>
        <p:blipFill rotWithShape="1">
          <a:blip r:embed="rId3">
            <a:alphaModFix/>
          </a:blip>
          <a:srcRect b="0" l="0" r="0" t="0"/>
          <a:stretch/>
        </p:blipFill>
        <p:spPr>
          <a:xfrm>
            <a:off x="9693401" y="2662850"/>
            <a:ext cx="2304635" cy="4115420"/>
          </a:xfrm>
          <a:prstGeom prst="rect">
            <a:avLst/>
          </a:prstGeom>
          <a:noFill/>
          <a:ln>
            <a:noFill/>
          </a:ln>
        </p:spPr>
      </p:pic>
      <p:sp>
        <p:nvSpPr>
          <p:cNvPr id="111" name="Google Shape;111;p4"/>
          <p:cNvSpPr txBox="1"/>
          <p:nvPr/>
        </p:nvSpPr>
        <p:spPr>
          <a:xfrm>
            <a:off x="258618" y="3974260"/>
            <a:ext cx="8525100" cy="2632200"/>
          </a:xfrm>
          <a:prstGeom prst="rect">
            <a:avLst/>
          </a:prstGeom>
          <a:noFill/>
          <a:ln>
            <a:noFill/>
          </a:ln>
        </p:spPr>
        <p:txBody>
          <a:bodyPr anchorCtr="0" anchor="t" bIns="45700" lIns="91425" spcFirstLastPara="1" rIns="91425" wrap="square" tIns="45700">
            <a:spAutoFit/>
          </a:bodyPr>
          <a:lstStyle/>
          <a:p>
            <a:pPr indent="-342900" lvl="0" marL="285750" marR="0" rtl="0" algn="l">
              <a:lnSpc>
                <a:spcPct val="100000"/>
              </a:lnSpc>
              <a:spcBef>
                <a:spcPts val="0"/>
              </a:spcBef>
              <a:spcAft>
                <a:spcPts val="0"/>
              </a:spcAft>
              <a:buClr>
                <a:schemeClr val="dk1"/>
              </a:buClr>
              <a:buSzPts val="2900"/>
              <a:buFont typeface="Noto Sans Symbols"/>
              <a:buChar char="⮚"/>
            </a:pPr>
            <a:r>
              <a:rPr b="0" i="0" lang="en-GB" sz="2900" u="none" cap="none" strike="noStrike">
                <a:solidFill>
                  <a:schemeClr val="dk1"/>
                </a:solidFill>
                <a:latin typeface="Century Gothic"/>
                <a:ea typeface="Century Gothic"/>
                <a:cs typeface="Century Gothic"/>
                <a:sym typeface="Century Gothic"/>
              </a:rPr>
              <a:t>Little Wandle</a:t>
            </a:r>
            <a:endParaRPr b="0" i="0" sz="2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900" u="none" cap="none" strike="noStrike">
              <a:solidFill>
                <a:schemeClr val="dk1"/>
              </a:solidFill>
              <a:latin typeface="Century Gothic"/>
              <a:ea typeface="Century Gothic"/>
              <a:cs typeface="Century Gothic"/>
              <a:sym typeface="Century Gothic"/>
            </a:endParaRPr>
          </a:p>
          <a:p>
            <a:pPr indent="-342900" lvl="0" marL="285750" marR="0" rtl="0" algn="l">
              <a:lnSpc>
                <a:spcPct val="100000"/>
              </a:lnSpc>
              <a:spcBef>
                <a:spcPts val="0"/>
              </a:spcBef>
              <a:spcAft>
                <a:spcPts val="0"/>
              </a:spcAft>
              <a:buClr>
                <a:schemeClr val="dk1"/>
              </a:buClr>
              <a:buSzPts val="2900"/>
              <a:buFont typeface="Noto Sans Symbols"/>
              <a:buChar char="⮚"/>
            </a:pPr>
            <a:r>
              <a:rPr b="0" i="0" lang="en-GB" sz="2900" u="none" cap="none" strike="noStrike">
                <a:solidFill>
                  <a:schemeClr val="dk1"/>
                </a:solidFill>
                <a:latin typeface="Century Gothic"/>
                <a:ea typeface="Century Gothic"/>
                <a:cs typeface="Century Gothic"/>
                <a:sym typeface="Century Gothic"/>
              </a:rPr>
              <a:t>Taught daily (Reception-Year 2)</a:t>
            </a:r>
            <a:endParaRPr b="0" i="0" sz="23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900" u="none" cap="none" strike="noStrike">
              <a:solidFill>
                <a:schemeClr val="dk1"/>
              </a:solidFill>
              <a:latin typeface="Century Gothic"/>
              <a:ea typeface="Century Gothic"/>
              <a:cs typeface="Century Gothic"/>
              <a:sym typeface="Century Gothic"/>
            </a:endParaRPr>
          </a:p>
          <a:p>
            <a:pPr indent="-342900" lvl="0" marL="285750" marR="0" rtl="0" algn="l">
              <a:lnSpc>
                <a:spcPct val="100000"/>
              </a:lnSpc>
              <a:spcBef>
                <a:spcPts val="0"/>
              </a:spcBef>
              <a:spcAft>
                <a:spcPts val="0"/>
              </a:spcAft>
              <a:buClr>
                <a:schemeClr val="dk1"/>
              </a:buClr>
              <a:buSzPts val="2900"/>
              <a:buFont typeface="Noto Sans Symbols"/>
              <a:buChar char="⮚"/>
            </a:pPr>
            <a:r>
              <a:rPr b="0" i="0" lang="en-GB" sz="2900" u="none" cap="none" strike="noStrike">
                <a:solidFill>
                  <a:schemeClr val="dk1"/>
                </a:solidFill>
                <a:latin typeface="Century Gothic"/>
                <a:ea typeface="Century Gothic"/>
                <a:cs typeface="Century Gothic"/>
                <a:sym typeface="Century Gothic"/>
              </a:rPr>
              <a:t>All staff are trained and supported by SLT</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txBox="1"/>
          <p:nvPr/>
        </p:nvSpPr>
        <p:spPr>
          <a:xfrm>
            <a:off x="28333" y="0"/>
            <a:ext cx="11286212"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t/>
            </a:r>
            <a:endParaRPr b="1" i="0" sz="4000" u="none" cap="none" strike="noStrike">
              <a:solidFill>
                <a:schemeClr val="dk1"/>
              </a:solidFill>
              <a:latin typeface="Century Gothic"/>
              <a:ea typeface="Century Gothic"/>
              <a:cs typeface="Century Gothic"/>
              <a:sym typeface="Century Gothic"/>
            </a:endParaRPr>
          </a:p>
        </p:txBody>
      </p:sp>
      <p:sp>
        <p:nvSpPr>
          <p:cNvPr id="117" name="Google Shape;117;p6"/>
          <p:cNvSpPr txBox="1"/>
          <p:nvPr/>
        </p:nvSpPr>
        <p:spPr>
          <a:xfrm>
            <a:off x="360219" y="1686097"/>
            <a:ext cx="10317017" cy="707886"/>
          </a:xfrm>
          <a:prstGeom prst="rect">
            <a:avLst/>
          </a:prstGeom>
          <a:noFill/>
          <a:ln>
            <a:noFill/>
          </a:ln>
        </p:spPr>
        <p:txBody>
          <a:bodyPr anchorCtr="0" anchor="t" bIns="45700" lIns="91425" spcFirstLastPara="1" rIns="91425" wrap="square" tIns="45700">
            <a:spAutoFit/>
          </a:bodyPr>
          <a:lstStyle/>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p:txBody>
      </p:sp>
      <p:pic>
        <p:nvPicPr>
          <p:cNvPr descr="Image result for child reading" id="118" name="Google Shape;118;p6"/>
          <p:cNvPicPr preferRelativeResize="0"/>
          <p:nvPr/>
        </p:nvPicPr>
        <p:blipFill rotWithShape="1">
          <a:blip r:embed="rId3">
            <a:alphaModFix/>
          </a:blip>
          <a:srcRect b="0" l="0" r="0" t="0"/>
          <a:stretch/>
        </p:blipFill>
        <p:spPr>
          <a:xfrm>
            <a:off x="9105254" y="249416"/>
            <a:ext cx="2972166" cy="1977841"/>
          </a:xfrm>
          <a:prstGeom prst="rect">
            <a:avLst/>
          </a:prstGeom>
          <a:noFill/>
          <a:ln>
            <a:noFill/>
          </a:ln>
        </p:spPr>
      </p:pic>
      <p:sp>
        <p:nvSpPr>
          <p:cNvPr id="119" name="Google Shape;119;p6"/>
          <p:cNvSpPr txBox="1"/>
          <p:nvPr/>
        </p:nvSpPr>
        <p:spPr>
          <a:xfrm>
            <a:off x="131736" y="846397"/>
            <a:ext cx="10453606" cy="458587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Saying the sounds…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5400"/>
              <a:buFont typeface="Arial"/>
              <a:buNone/>
            </a:pPr>
            <a:r>
              <a:t/>
            </a:r>
            <a:endParaRPr b="0" i="0" sz="5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5400"/>
              <a:buFont typeface="Arial"/>
              <a:buNone/>
            </a:pPr>
            <a:r>
              <a:t/>
            </a:r>
            <a:endParaRPr b="0" i="0" sz="5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5400"/>
              <a:buFont typeface="Arial"/>
              <a:buNone/>
            </a:pPr>
            <a:r>
              <a:rPr b="0" i="0" lang="en-GB" sz="5400" u="sng" cap="none" strike="noStrike">
                <a:solidFill>
                  <a:schemeClr val="dk1"/>
                </a:solidFill>
                <a:latin typeface="Calibri"/>
                <a:ea typeface="Calibri"/>
                <a:cs typeface="Calibri"/>
                <a:sym typeface="Calibri"/>
                <a:hlinkClick r:id="rId4">
                  <a:extLst>
                    <a:ext uri="{A12FA001-AC4F-418D-AE19-62706E023703}">
                      <ahyp:hlinkClr val="tx"/>
                    </a:ext>
                  </a:extLst>
                </a:hlinkClick>
              </a:rPr>
              <a:t>https://www.littlewandlelettersandsounds.org.uk/resources/for-parents/</a:t>
            </a:r>
            <a:endParaRPr b="0" i="0" sz="5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0" i="0" sz="3600" u="none" cap="none" strike="noStrike">
              <a:solidFill>
                <a:schemeClr val="dk1"/>
              </a:solidFill>
              <a:latin typeface="Calibri"/>
              <a:ea typeface="Calibri"/>
              <a:cs typeface="Calibri"/>
              <a:sym typeface="Calibri"/>
            </a:endParaRPr>
          </a:p>
        </p:txBody>
      </p:sp>
      <p:sp>
        <p:nvSpPr>
          <p:cNvPr id="120" name="Google Shape;120;p6"/>
          <p:cNvSpPr/>
          <p:nvPr/>
        </p:nvSpPr>
        <p:spPr>
          <a:xfrm>
            <a:off x="563341" y="5308269"/>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descr="Image result for discuss clipart" id="125" name="Google Shape;125;p7"/>
          <p:cNvSpPr/>
          <p:nvPr/>
        </p:nvSpPr>
        <p:spPr>
          <a:xfrm>
            <a:off x="1679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6" name="Google Shape;126;p7"/>
          <p:cNvSpPr txBox="1"/>
          <p:nvPr/>
        </p:nvSpPr>
        <p:spPr>
          <a:xfrm>
            <a:off x="1831975" y="3645024"/>
            <a:ext cx="8604448" cy="1780108"/>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entury Gothic"/>
              <a:buNone/>
            </a:pPr>
            <a:r>
              <a:rPr b="1" i="0" lang="en-GB" sz="1600" u="none" cap="none" strike="noStrike">
                <a:solidFill>
                  <a:schemeClr val="dk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Calibri"/>
              <a:buNone/>
            </a:pPr>
            <a:r>
              <a:t/>
            </a:r>
            <a:endParaRPr b="1" i="0" sz="16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4000"/>
              <a:buFont typeface="Calibri"/>
              <a:buNone/>
            </a:pPr>
            <a:r>
              <a:t/>
            </a:r>
            <a:endParaRPr b="1" i="0" sz="40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5400"/>
              <a:buFont typeface="Calibri"/>
              <a:buNone/>
            </a:pPr>
            <a:r>
              <a:t/>
            </a:r>
            <a:endParaRPr b="1" i="0" sz="5400" u="none" cap="none" strike="noStrike">
              <a:solidFill>
                <a:schemeClr val="dk1"/>
              </a:solidFill>
              <a:latin typeface="Century Gothic"/>
              <a:ea typeface="Century Gothic"/>
              <a:cs typeface="Century Gothic"/>
              <a:sym typeface="Century Gothic"/>
            </a:endParaRPr>
          </a:p>
        </p:txBody>
      </p:sp>
      <p:sp>
        <p:nvSpPr>
          <p:cNvPr id="127" name="Google Shape;127;p7"/>
          <p:cNvSpPr/>
          <p:nvPr/>
        </p:nvSpPr>
        <p:spPr>
          <a:xfrm>
            <a:off x="3687415" y="702091"/>
            <a:ext cx="4634906"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Terminology</a:t>
            </a:r>
            <a:endParaRPr b="0" i="0" sz="1400" u="none" cap="none" strike="noStrike">
              <a:solidFill>
                <a:srgbClr val="000000"/>
              </a:solidFill>
              <a:latin typeface="Arial"/>
              <a:ea typeface="Arial"/>
              <a:cs typeface="Arial"/>
              <a:sym typeface="Arial"/>
            </a:endParaRPr>
          </a:p>
        </p:txBody>
      </p:sp>
      <p:graphicFrame>
        <p:nvGraphicFramePr>
          <p:cNvPr id="128" name="Google Shape;128;p7"/>
          <p:cNvGraphicFramePr/>
          <p:nvPr/>
        </p:nvGraphicFramePr>
        <p:xfrm>
          <a:off x="495946" y="1526584"/>
          <a:ext cx="3000000" cy="3000000"/>
        </p:xfrm>
        <a:graphic>
          <a:graphicData uri="http://schemas.openxmlformats.org/drawingml/2006/table">
            <a:tbl>
              <a:tblPr bandRow="1" firstRow="1">
                <a:noFill/>
                <a:tableStyleId>{5E24F1CE-C62F-4FC3-9DEF-84D19D706A45}</a:tableStyleId>
              </a:tblPr>
              <a:tblGrid>
                <a:gridCol w="3016575"/>
                <a:gridCol w="8529650"/>
              </a:tblGrid>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Term</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Definition</a:t>
                      </a:r>
                      <a:endParaRPr sz="1400" u="none" cap="none" strike="noStrike"/>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phoneme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The smallest unit of sound made in a word</a:t>
                      </a:r>
                      <a:endParaRPr sz="1800" u="none" cap="none" strike="noStrike">
                        <a:latin typeface="Century Gothic"/>
                        <a:ea typeface="Century Gothic"/>
                        <a:cs typeface="Century Gothic"/>
                        <a:sym typeface="Century Gothic"/>
                      </a:endParaRPr>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grapheme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Letter/s used to represent a sound</a:t>
                      </a:r>
                      <a:endParaRPr sz="1400" u="none" cap="none" strike="noStrike"/>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blending</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Putting sounds together to read</a:t>
                      </a:r>
                      <a:endParaRPr sz="1800" u="none" cap="none" strike="noStrike">
                        <a:latin typeface="Century Gothic"/>
                        <a:ea typeface="Century Gothic"/>
                        <a:cs typeface="Century Gothic"/>
                        <a:sym typeface="Century Gothic"/>
                      </a:endParaRPr>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segmenting</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Splitting a word in to single sounds</a:t>
                      </a:r>
                      <a:endParaRPr sz="1400" u="none" cap="none" strike="noStrike"/>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digraph</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Two letters used to represent one sound</a:t>
                      </a:r>
                      <a:endParaRPr sz="1400" u="none" cap="none" strike="noStrike"/>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split digraph</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When a digraph is split by a consonant</a:t>
                      </a:r>
                      <a:endParaRPr sz="1800" u="none" cap="none" strike="noStrike">
                        <a:latin typeface="Century Gothic"/>
                        <a:ea typeface="Century Gothic"/>
                        <a:cs typeface="Century Gothic"/>
                        <a:sym typeface="Century Gothic"/>
                      </a:endParaRPr>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trigraph</a:t>
                      </a:r>
                      <a:endParaRPr sz="18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Three letters used to represent one sound</a:t>
                      </a:r>
                      <a:endParaRPr sz="1800" u="none" cap="none" strike="noStrike">
                        <a:latin typeface="Century Gothic"/>
                        <a:ea typeface="Century Gothic"/>
                        <a:cs typeface="Century Gothic"/>
                        <a:sym typeface="Century Gothic"/>
                      </a:endParaRPr>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phoneme frame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700"/>
                        <a:buFont typeface="Arial"/>
                        <a:buNone/>
                      </a:pPr>
                      <a:r>
                        <a:rPr lang="en-GB" sz="1700" u="none" cap="none" strike="noStrike">
                          <a:latin typeface="Century Gothic"/>
                          <a:ea typeface="Century Gothic"/>
                          <a:cs typeface="Century Gothic"/>
                          <a:sym typeface="Century Gothic"/>
                        </a:rPr>
                        <a:t>A grid used to support spelling splitting words into sounds</a:t>
                      </a:r>
                      <a:endParaRPr sz="1700" u="none" cap="none" strike="noStrike">
                        <a:latin typeface="Century Gothic"/>
                        <a:ea typeface="Century Gothic"/>
                        <a:cs typeface="Century Gothic"/>
                        <a:sym typeface="Century Gothic"/>
                      </a:endParaRPr>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Dots and Dashes</a:t>
                      </a:r>
                      <a:endParaRPr sz="18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entury Gothic"/>
                          <a:ea typeface="Century Gothic"/>
                          <a:cs typeface="Century Gothic"/>
                          <a:sym typeface="Century Gothic"/>
                        </a:rPr>
                        <a:t>Underneath sounds to support reading </a:t>
                      </a:r>
                      <a:endParaRPr sz="1800" u="none" cap="none" strike="noStrike">
                        <a:latin typeface="Century Gothic"/>
                        <a:ea typeface="Century Gothic"/>
                        <a:cs typeface="Century Gothic"/>
                        <a:sym typeface="Century Gothic"/>
                      </a:endParaRPr>
                    </a:p>
                  </a:txBody>
                  <a:tcPr marT="45725" marB="45725" marR="91450" marL="91450"/>
                </a:tc>
              </a:tr>
              <a:tr h="439125">
                <a:tc>
                  <a:txBody>
                    <a:bodyPr/>
                    <a:lstStyle/>
                    <a:p>
                      <a:pPr indent="0" lvl="0" marL="0" marR="0" rtl="0" algn="l">
                        <a:lnSpc>
                          <a:spcPct val="100000"/>
                        </a:lnSpc>
                        <a:spcBef>
                          <a:spcPts val="0"/>
                        </a:spcBef>
                        <a:spcAft>
                          <a:spcPts val="0"/>
                        </a:spcAft>
                        <a:buClr>
                          <a:schemeClr val="dk1"/>
                        </a:buClr>
                        <a:buSzPts val="1800"/>
                        <a:buFont typeface="Century Gothic"/>
                        <a:buNone/>
                      </a:pPr>
                      <a:r>
                        <a:rPr lang="en-GB" sz="1800" u="none" cap="none" strike="noStrike">
                          <a:latin typeface="Century Gothic"/>
                          <a:ea typeface="Century Gothic"/>
                          <a:cs typeface="Century Gothic"/>
                          <a:sym typeface="Century Gothic"/>
                        </a:rPr>
                        <a:t>tricky word</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Century Gothic"/>
                        <a:buNone/>
                      </a:pPr>
                      <a:r>
                        <a:rPr lang="en-GB" sz="1800" u="none" cap="none" strike="noStrike">
                          <a:latin typeface="Century Gothic"/>
                          <a:ea typeface="Century Gothic"/>
                          <a:cs typeface="Century Gothic"/>
                          <a:sym typeface="Century Gothic"/>
                        </a:rPr>
                        <a:t>A word that cannot be decoded</a:t>
                      </a:r>
                      <a:endParaRPr sz="1800" u="none" cap="none" strike="noStrike">
                        <a:latin typeface="Century Gothic"/>
                        <a:ea typeface="Century Gothic"/>
                        <a:cs typeface="Century Gothic"/>
                        <a:sym typeface="Century Gothic"/>
                      </a:endParaRPr>
                    </a:p>
                  </a:txBody>
                  <a:tcPr marT="45725" marB="45725" marR="91450" marL="91450"/>
                </a:tc>
              </a:tr>
              <a:tr h="4287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latin typeface="Century Gothic"/>
                        <a:ea typeface="Century Gothic"/>
                        <a:cs typeface="Century Gothic"/>
                        <a:sym typeface="Century Gothic"/>
                      </a:endParaRPr>
                    </a:p>
                  </a:txBody>
                  <a:tcPr marT="45725" marB="45725" marR="91450" marL="91450"/>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8"/>
          <p:cNvSpPr txBox="1"/>
          <p:nvPr/>
        </p:nvSpPr>
        <p:spPr>
          <a:xfrm>
            <a:off x="28333" y="0"/>
            <a:ext cx="11286212"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rPr b="1" i="0" lang="en-GB" sz="4000" u="none" cap="none" strike="noStrike">
                <a:solidFill>
                  <a:schemeClr val="dk1"/>
                </a:solidFill>
                <a:latin typeface="Century Gothic"/>
                <a:ea typeface="Century Gothic"/>
                <a:cs typeface="Century Gothic"/>
                <a:sym typeface="Century Gothic"/>
              </a:rPr>
              <a:t>Look out for…</a:t>
            </a:r>
            <a:endParaRPr b="1" i="0" sz="4000" u="none" cap="none" strike="noStrike">
              <a:solidFill>
                <a:schemeClr val="dk1"/>
              </a:solidFill>
              <a:latin typeface="Century Gothic"/>
              <a:ea typeface="Century Gothic"/>
              <a:cs typeface="Century Gothic"/>
              <a:sym typeface="Century Gothic"/>
            </a:endParaRPr>
          </a:p>
        </p:txBody>
      </p:sp>
      <p:sp>
        <p:nvSpPr>
          <p:cNvPr id="134" name="Google Shape;134;p8"/>
          <p:cNvSpPr txBox="1"/>
          <p:nvPr/>
        </p:nvSpPr>
        <p:spPr>
          <a:xfrm>
            <a:off x="360219" y="1686097"/>
            <a:ext cx="10317017" cy="707886"/>
          </a:xfrm>
          <a:prstGeom prst="rect">
            <a:avLst/>
          </a:prstGeom>
          <a:noFill/>
          <a:ln>
            <a:noFill/>
          </a:ln>
        </p:spPr>
        <p:txBody>
          <a:bodyPr anchorCtr="0" anchor="t" bIns="45700" lIns="91425" spcFirstLastPara="1" rIns="91425" wrap="square" tIns="45700">
            <a:spAutoFit/>
          </a:bodyPr>
          <a:lstStyle/>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p:txBody>
      </p:sp>
      <p:pic>
        <p:nvPicPr>
          <p:cNvPr descr="Image result for child reading" id="135" name="Google Shape;135;p8"/>
          <p:cNvPicPr preferRelativeResize="0"/>
          <p:nvPr/>
        </p:nvPicPr>
        <p:blipFill rotWithShape="1">
          <a:blip r:embed="rId3">
            <a:alphaModFix/>
          </a:blip>
          <a:srcRect b="0" l="0" r="0" t="0"/>
          <a:stretch/>
        </p:blipFill>
        <p:spPr>
          <a:xfrm>
            <a:off x="9191153" y="4673600"/>
            <a:ext cx="2972166" cy="1977841"/>
          </a:xfrm>
          <a:prstGeom prst="rect">
            <a:avLst/>
          </a:prstGeom>
          <a:noFill/>
          <a:ln>
            <a:noFill/>
          </a:ln>
        </p:spPr>
      </p:pic>
      <p:sp>
        <p:nvSpPr>
          <p:cNvPr id="136" name="Google Shape;136;p8"/>
          <p:cNvSpPr txBox="1"/>
          <p:nvPr/>
        </p:nvSpPr>
        <p:spPr>
          <a:xfrm>
            <a:off x="360218" y="1810327"/>
            <a:ext cx="11628581" cy="378565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000"/>
              <a:buFont typeface="Noto Sans Symbols"/>
              <a:buChar char="⮚"/>
            </a:pPr>
            <a:r>
              <a:rPr b="1" i="0" lang="en-GB" sz="2000" u="none" cap="none" strike="noStrike">
                <a:solidFill>
                  <a:schemeClr val="dk1"/>
                </a:solidFill>
                <a:latin typeface="Century Gothic"/>
                <a:ea typeface="Century Gothic"/>
                <a:cs typeface="Century Gothic"/>
                <a:sym typeface="Century Gothic"/>
              </a:rPr>
              <a:t>Digraphs</a:t>
            </a:r>
            <a:r>
              <a:rPr b="0" i="0" lang="en-GB" sz="2000" u="none" cap="none" strike="noStrike">
                <a:solidFill>
                  <a:schemeClr val="dk1"/>
                </a:solidFill>
                <a:latin typeface="Century Gothic"/>
                <a:ea typeface="Century Gothic"/>
                <a:cs typeface="Century Gothic"/>
                <a:sym typeface="Century Gothic"/>
              </a:rPr>
              <a:t>- 2 letters representing 1 sound (ck th ng) thing click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1" i="0" lang="en-GB" sz="2000" u="none" cap="none" strike="noStrike">
                <a:solidFill>
                  <a:schemeClr val="dk1"/>
                </a:solidFill>
                <a:latin typeface="Century Gothic"/>
                <a:ea typeface="Century Gothic"/>
                <a:cs typeface="Century Gothic"/>
                <a:sym typeface="Century Gothic"/>
              </a:rPr>
              <a:t>Trigraphs</a:t>
            </a:r>
            <a:r>
              <a:rPr b="0" i="0" lang="en-GB" sz="2000" u="none" cap="none" strike="noStrike">
                <a:solidFill>
                  <a:schemeClr val="dk1"/>
                </a:solidFill>
                <a:latin typeface="Century Gothic"/>
                <a:ea typeface="Century Gothic"/>
                <a:cs typeface="Century Gothic"/>
                <a:sym typeface="Century Gothic"/>
              </a:rPr>
              <a:t>- 3 letters representing 1 sound (igh air ure) bright flair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1" i="0" lang="en-GB" sz="2000" u="none" cap="none" strike="noStrike">
                <a:solidFill>
                  <a:schemeClr val="dk1"/>
                </a:solidFill>
                <a:latin typeface="Century Gothic"/>
                <a:ea typeface="Century Gothic"/>
                <a:cs typeface="Century Gothic"/>
                <a:sym typeface="Century Gothic"/>
              </a:rPr>
              <a:t>Split diagraphs</a:t>
            </a:r>
            <a:r>
              <a:rPr b="0" i="0" lang="en-GB" sz="2000" u="none" cap="none" strike="noStrike">
                <a:solidFill>
                  <a:schemeClr val="dk1"/>
                </a:solidFill>
                <a:latin typeface="Century Gothic"/>
                <a:ea typeface="Century Gothic"/>
                <a:cs typeface="Century Gothic"/>
                <a:sym typeface="Century Gothic"/>
              </a:rPr>
              <a:t>- contains 2 letters that are split between a consonant ( a-e i-e) make bike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dk1"/>
                </a:solidFill>
                <a:latin typeface="Century Gothic"/>
                <a:ea typeface="Century Gothic"/>
                <a:cs typeface="Century Gothic"/>
                <a:sym typeface="Century Gothic"/>
              </a:rPr>
              <a:t>When your children are reading the practise materials get them to sound button these specific letter groups e.g.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p:txBody>
      </p:sp>
      <p:pic>
        <p:nvPicPr>
          <p:cNvPr id="137" name="Google Shape;137;p8"/>
          <p:cNvPicPr preferRelativeResize="0"/>
          <p:nvPr/>
        </p:nvPicPr>
        <p:blipFill rotWithShape="1">
          <a:blip r:embed="rId4">
            <a:alphaModFix/>
          </a:blip>
          <a:srcRect b="0" l="0" r="0" t="0"/>
          <a:stretch/>
        </p:blipFill>
        <p:spPr>
          <a:xfrm>
            <a:off x="1824162" y="5207056"/>
            <a:ext cx="5286664" cy="118546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descr="Image result for discuss clipart" id="143" name="Google Shape;143;p9"/>
          <p:cNvSpPr/>
          <p:nvPr/>
        </p:nvSpPr>
        <p:spPr>
          <a:xfrm>
            <a:off x="1679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44" name="Google Shape;144;p9"/>
          <p:cNvSpPr txBox="1"/>
          <p:nvPr/>
        </p:nvSpPr>
        <p:spPr>
          <a:xfrm>
            <a:off x="1831975" y="3645024"/>
            <a:ext cx="8604448" cy="1780108"/>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entury Gothic"/>
              <a:buNone/>
            </a:pPr>
            <a:r>
              <a:rPr b="1" i="0" lang="en-GB" sz="1600" u="none" cap="none" strike="noStrike">
                <a:solidFill>
                  <a:schemeClr val="dk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Calibri"/>
              <a:buNone/>
            </a:pPr>
            <a:r>
              <a:t/>
            </a:r>
            <a:endParaRPr b="1" i="0" sz="16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4000"/>
              <a:buFont typeface="Calibri"/>
              <a:buNone/>
            </a:pPr>
            <a:r>
              <a:t/>
            </a:r>
            <a:endParaRPr b="1" i="0" sz="40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5400"/>
              <a:buFont typeface="Calibri"/>
              <a:buNone/>
            </a:pPr>
            <a:r>
              <a:t/>
            </a:r>
            <a:endParaRPr b="1" i="0" sz="5400" u="none" cap="none" strike="noStrike">
              <a:solidFill>
                <a:schemeClr val="dk1"/>
              </a:solidFill>
              <a:latin typeface="Century Gothic"/>
              <a:ea typeface="Century Gothic"/>
              <a:cs typeface="Century Gothic"/>
              <a:sym typeface="Century Gothic"/>
            </a:endParaRPr>
          </a:p>
        </p:txBody>
      </p:sp>
      <p:sp>
        <p:nvSpPr>
          <p:cNvPr id="145" name="Google Shape;145;p9"/>
          <p:cNvSpPr/>
          <p:nvPr/>
        </p:nvSpPr>
        <p:spPr>
          <a:xfrm>
            <a:off x="154983" y="963701"/>
            <a:ext cx="12037017" cy="4278094"/>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Noto Sans Symbols"/>
              <a:buNone/>
            </a:pPr>
            <a:r>
              <a:rPr b="0" i="1" lang="en-GB" sz="2100" u="none" cap="none" strike="noStrike">
                <a:solidFill>
                  <a:srgbClr val="000000"/>
                </a:solidFill>
                <a:latin typeface="Century Gothic"/>
                <a:ea typeface="Century Gothic"/>
                <a:cs typeface="Century Gothic"/>
                <a:sym typeface="Century Gothic"/>
              </a:rPr>
              <a:t>Little Wandle is a phonics programme validated by the department of Education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1800"/>
              <a:buFont typeface="Noto Sans Symbols"/>
              <a:buNone/>
            </a:pPr>
            <a:r>
              <a:t/>
            </a:r>
            <a:endParaRPr b="0" i="1" sz="21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Noto Sans Symbols"/>
              <a:buNone/>
            </a:pPr>
            <a:r>
              <a:rPr b="0" i="1" lang="en-GB" sz="2100" u="none" cap="none" strike="noStrike">
                <a:solidFill>
                  <a:srgbClr val="000000"/>
                </a:solidFill>
                <a:latin typeface="Century Gothic"/>
                <a:ea typeface="Century Gothic"/>
                <a:cs typeface="Century Gothic"/>
                <a:sym typeface="Century Gothic"/>
              </a:rPr>
              <a:t>Built around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Noto Sans Symbols"/>
              <a:buNone/>
            </a:pPr>
            <a:r>
              <a:rPr b="0" i="1" lang="en-GB" sz="2100" u="none" cap="none" strike="noStrike">
                <a:solidFill>
                  <a:srgbClr val="000000"/>
                </a:solidFill>
                <a:latin typeface="Century Gothic"/>
                <a:ea typeface="Century Gothic"/>
                <a:cs typeface="Century Gothic"/>
                <a:sym typeface="Century Gothic"/>
              </a:rPr>
              <a:t>the update announced from the DfE (2021)- improve rates of progress</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1800"/>
              <a:buFont typeface="Noto Sans Symbols"/>
              <a:buNone/>
            </a:pPr>
            <a:r>
              <a:t/>
            </a:r>
            <a:endParaRPr b="0" i="1" sz="21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Noto Sans Symbols"/>
              <a:buNone/>
            </a:pPr>
            <a:r>
              <a:rPr b="0" i="1" lang="en-GB" sz="2100" u="none" cap="none" strike="noStrike">
                <a:solidFill>
                  <a:srgbClr val="000000"/>
                </a:solidFill>
                <a:latin typeface="Century Gothic"/>
                <a:ea typeface="Century Gothic"/>
                <a:cs typeface="Century Gothic"/>
                <a:sym typeface="Century Gothic"/>
              </a:rPr>
              <a:t>latest research into how children l</a:t>
            </a:r>
            <a:r>
              <a:rPr i="1" lang="en-GB" sz="2100">
                <a:latin typeface="Century Gothic"/>
                <a:ea typeface="Century Gothic"/>
                <a:cs typeface="Century Gothic"/>
                <a:sym typeface="Century Gothic"/>
              </a:rPr>
              <a:t>earn</a:t>
            </a:r>
            <a:r>
              <a:rPr b="0" i="1" lang="en-GB" sz="2100" u="none" cap="none" strike="noStrike">
                <a:solidFill>
                  <a:srgbClr val="000000"/>
                </a:solidFill>
                <a:latin typeface="Century Gothic"/>
                <a:ea typeface="Century Gothic"/>
                <a:cs typeface="Century Gothic"/>
                <a:sym typeface="Century Gothic"/>
              </a:rPr>
              <a:t> best/most effectively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1800"/>
              <a:buFont typeface="Noto Sans Symbols"/>
              <a:buNone/>
            </a:pPr>
            <a:r>
              <a:t/>
            </a:r>
            <a:endParaRPr b="0" i="1" sz="21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Noto Sans Symbols"/>
              <a:buNone/>
            </a:pPr>
            <a:r>
              <a:rPr b="0" i="1" lang="en-GB" sz="2100" u="none" cap="none" strike="noStrike">
                <a:solidFill>
                  <a:srgbClr val="000000"/>
                </a:solidFill>
                <a:latin typeface="Century Gothic"/>
                <a:ea typeface="Century Gothic"/>
                <a:cs typeface="Century Gothic"/>
                <a:sym typeface="Century Gothic"/>
              </a:rPr>
              <a:t>-how best to enable children to apply their learning to become competent and confident readers</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1800"/>
              <a:buFont typeface="Noto Sans Symbols"/>
              <a:buNone/>
            </a:pPr>
            <a:r>
              <a:t/>
            </a:r>
            <a:endParaRPr b="0" i="1" sz="18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2"/>
              </a:buClr>
              <a:buSzPts val="1800"/>
              <a:buFont typeface="Noto Sans Symbols"/>
              <a:buNone/>
            </a:pPr>
            <a:r>
              <a:t/>
            </a:r>
            <a:endParaRPr b="0" i="1" sz="18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2"/>
              </a:buClr>
              <a:buSzPts val="1800"/>
              <a:buFont typeface="Noto Sans Symbols"/>
              <a:buNone/>
            </a:pPr>
            <a:r>
              <a:t/>
            </a:r>
            <a:endParaRPr b="0" i="1" sz="18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2"/>
              </a:buClr>
              <a:buSzPts val="1800"/>
              <a:buFont typeface="Noto Sans Symbols"/>
              <a:buNone/>
            </a:pPr>
            <a:r>
              <a:t/>
            </a:r>
            <a:endParaRPr b="0" i="1" sz="18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2"/>
              </a:buClr>
              <a:buSzPts val="2000"/>
              <a:buFont typeface="Noto Sans Symbols"/>
              <a:buNone/>
            </a:pPr>
            <a:r>
              <a:t/>
            </a:r>
            <a:endParaRPr b="1" i="0" sz="2000" u="none" cap="none" strike="noStrike">
              <a:solidFill>
                <a:srgbClr val="000000"/>
              </a:solidFill>
              <a:latin typeface="Century Gothic"/>
              <a:ea typeface="Century Gothic"/>
              <a:cs typeface="Century Gothic"/>
              <a:sym typeface="Century Gothic"/>
            </a:endParaRPr>
          </a:p>
        </p:txBody>
      </p:sp>
      <p:sp>
        <p:nvSpPr>
          <p:cNvPr id="146" name="Google Shape;146;p9"/>
          <p:cNvSpPr/>
          <p:nvPr/>
        </p:nvSpPr>
        <p:spPr>
          <a:xfrm>
            <a:off x="3687415" y="440481"/>
            <a:ext cx="4634906"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1" i="0" lang="en-GB" sz="2800" u="sng" cap="none" strike="noStrike">
                <a:solidFill>
                  <a:schemeClr val="dk1"/>
                </a:solidFill>
                <a:latin typeface="Century Gothic"/>
                <a:ea typeface="Century Gothic"/>
                <a:cs typeface="Century Gothic"/>
                <a:sym typeface="Century Gothic"/>
              </a:rPr>
              <a:t>Little Wandle </a:t>
            </a:r>
            <a:endParaRPr b="1" i="0" sz="2800" u="sng" cap="none" strike="noStrike">
              <a:solidFill>
                <a:schemeClr val="dk1"/>
              </a:solidFill>
              <a:latin typeface="Century Gothic"/>
              <a:ea typeface="Century Gothic"/>
              <a:cs typeface="Century Gothic"/>
              <a:sym typeface="Century Gothic"/>
            </a:endParaRPr>
          </a:p>
        </p:txBody>
      </p:sp>
      <p:sp>
        <p:nvSpPr>
          <p:cNvPr id="147" name="Google Shape;147;p9"/>
          <p:cNvSpPr/>
          <p:nvPr/>
        </p:nvSpPr>
        <p:spPr>
          <a:xfrm>
            <a:off x="3575721" y="4023062"/>
            <a:ext cx="5308867" cy="240065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B050"/>
              </a:buClr>
              <a:buSzPts val="2000"/>
              <a:buFont typeface="Century Gothic"/>
              <a:buNone/>
            </a:pPr>
            <a:r>
              <a:rPr b="1" i="0" lang="en-GB" sz="2000" u="none" cap="none" strike="noStrike">
                <a:solidFill>
                  <a:srgbClr val="00B050"/>
                </a:solidFill>
                <a:latin typeface="Century Gothic"/>
                <a:ea typeface="Century Gothic"/>
                <a:cs typeface="Century Gothic"/>
                <a:sym typeface="Century Gothic"/>
              </a:rPr>
              <a:t>Phase 1 </a:t>
            </a:r>
            <a:r>
              <a:rPr b="1" i="0" lang="en-GB" sz="2000" u="none" cap="none" strike="noStrike">
                <a:solidFill>
                  <a:srgbClr val="000000"/>
                </a:solidFill>
                <a:latin typeface="Century Gothic"/>
                <a:ea typeface="Century Gothic"/>
                <a:cs typeface="Century Gothic"/>
                <a:sym typeface="Century Gothic"/>
              </a:rPr>
              <a:t>– Nursery / Reception</a:t>
            </a:r>
            <a:endParaRPr b="0" i="0" sz="14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Clr>
                <a:srgbClr val="00B050"/>
              </a:buClr>
              <a:buSzPts val="2000"/>
              <a:buFont typeface="Century Gothic"/>
              <a:buNone/>
            </a:pPr>
            <a:r>
              <a:rPr b="1" i="0" lang="en-GB" sz="2000" u="none" cap="none" strike="noStrike">
                <a:solidFill>
                  <a:srgbClr val="00B050"/>
                </a:solidFill>
                <a:latin typeface="Century Gothic"/>
                <a:ea typeface="Century Gothic"/>
                <a:cs typeface="Century Gothic"/>
                <a:sym typeface="Century Gothic"/>
              </a:rPr>
              <a:t>Phase 2 </a:t>
            </a:r>
            <a:r>
              <a:rPr b="1" i="0" lang="en-GB" sz="2000" u="none" cap="none" strike="noStrike">
                <a:solidFill>
                  <a:srgbClr val="000000"/>
                </a:solidFill>
                <a:latin typeface="Century Gothic"/>
                <a:ea typeface="Century Gothic"/>
                <a:cs typeface="Century Gothic"/>
                <a:sym typeface="Century Gothic"/>
              </a:rPr>
              <a:t>– Reception </a:t>
            </a:r>
            <a:endParaRPr b="1" i="0" sz="2000" u="none" cap="none" strike="noStrike">
              <a:solidFill>
                <a:srgbClr val="000000"/>
              </a:solidFill>
              <a:latin typeface="Century Gothic"/>
              <a:ea typeface="Century Gothic"/>
              <a:cs typeface="Century Gothic"/>
              <a:sym typeface="Century Gothic"/>
            </a:endParaRPr>
          </a:p>
          <a:p>
            <a:pPr indent="0" lvl="0" marL="0" marR="0" rtl="0" algn="l">
              <a:lnSpc>
                <a:spcPct val="150000"/>
              </a:lnSpc>
              <a:spcBef>
                <a:spcPts val="0"/>
              </a:spcBef>
              <a:spcAft>
                <a:spcPts val="0"/>
              </a:spcAft>
              <a:buClr>
                <a:srgbClr val="00B050"/>
              </a:buClr>
              <a:buSzPts val="2000"/>
              <a:buFont typeface="Century Gothic"/>
              <a:buNone/>
            </a:pPr>
            <a:r>
              <a:rPr b="1" i="0" lang="en-GB" sz="2000" u="none" cap="none" strike="noStrike">
                <a:solidFill>
                  <a:srgbClr val="00B050"/>
                </a:solidFill>
                <a:latin typeface="Century Gothic"/>
                <a:ea typeface="Century Gothic"/>
                <a:cs typeface="Century Gothic"/>
                <a:sym typeface="Century Gothic"/>
              </a:rPr>
              <a:t>Phase 3 </a:t>
            </a:r>
            <a:r>
              <a:rPr b="1" i="0" lang="en-GB" sz="2000" u="none" cap="none" strike="noStrike">
                <a:solidFill>
                  <a:srgbClr val="000000"/>
                </a:solidFill>
                <a:latin typeface="Century Gothic"/>
                <a:ea typeface="Century Gothic"/>
                <a:cs typeface="Century Gothic"/>
                <a:sym typeface="Century Gothic"/>
              </a:rPr>
              <a:t>– Reception </a:t>
            </a:r>
            <a:endParaRPr b="1" i="0" sz="2000" u="none" cap="none" strike="noStrike">
              <a:solidFill>
                <a:srgbClr val="000000"/>
              </a:solidFill>
              <a:latin typeface="Century Gothic"/>
              <a:ea typeface="Century Gothic"/>
              <a:cs typeface="Century Gothic"/>
              <a:sym typeface="Century Gothic"/>
            </a:endParaRPr>
          </a:p>
          <a:p>
            <a:pPr indent="0" lvl="0" marL="0" marR="0" rtl="0" algn="l">
              <a:lnSpc>
                <a:spcPct val="150000"/>
              </a:lnSpc>
              <a:spcBef>
                <a:spcPts val="0"/>
              </a:spcBef>
              <a:spcAft>
                <a:spcPts val="0"/>
              </a:spcAft>
              <a:buClr>
                <a:srgbClr val="00B050"/>
              </a:buClr>
              <a:buSzPts val="2000"/>
              <a:buFont typeface="Century Gothic"/>
              <a:buNone/>
            </a:pPr>
            <a:r>
              <a:rPr b="1" i="0" lang="en-GB" sz="2000" u="none" cap="none" strike="noStrike">
                <a:solidFill>
                  <a:srgbClr val="00B050"/>
                </a:solidFill>
                <a:latin typeface="Century Gothic"/>
                <a:ea typeface="Century Gothic"/>
                <a:cs typeface="Century Gothic"/>
                <a:sym typeface="Century Gothic"/>
              </a:rPr>
              <a:t>Phase 4 </a:t>
            </a:r>
            <a:r>
              <a:rPr b="1" i="0" lang="en-GB" sz="2000" u="none" cap="none" strike="noStrike">
                <a:solidFill>
                  <a:srgbClr val="000000"/>
                </a:solidFill>
                <a:latin typeface="Century Gothic"/>
                <a:ea typeface="Century Gothic"/>
                <a:cs typeface="Century Gothic"/>
                <a:sym typeface="Century Gothic"/>
              </a:rPr>
              <a:t>– Reception</a:t>
            </a:r>
            <a:endParaRPr b="1" i="0" sz="2000" u="none" cap="none" strike="noStrike">
              <a:solidFill>
                <a:srgbClr val="000000"/>
              </a:solidFill>
              <a:latin typeface="Century Gothic"/>
              <a:ea typeface="Century Gothic"/>
              <a:cs typeface="Century Gothic"/>
              <a:sym typeface="Century Gothic"/>
            </a:endParaRPr>
          </a:p>
          <a:p>
            <a:pPr indent="0" lvl="0" marL="0" marR="0" rtl="0" algn="l">
              <a:lnSpc>
                <a:spcPct val="150000"/>
              </a:lnSpc>
              <a:spcBef>
                <a:spcPts val="0"/>
              </a:spcBef>
              <a:spcAft>
                <a:spcPts val="0"/>
              </a:spcAft>
              <a:buClr>
                <a:srgbClr val="00B050"/>
              </a:buClr>
              <a:buSzPts val="2000"/>
              <a:buFont typeface="Century Gothic"/>
              <a:buNone/>
            </a:pPr>
            <a:r>
              <a:rPr b="1" i="0" lang="en-GB" sz="2000" u="none" cap="none" strike="noStrike">
                <a:solidFill>
                  <a:srgbClr val="00B050"/>
                </a:solidFill>
                <a:latin typeface="Century Gothic"/>
                <a:ea typeface="Century Gothic"/>
                <a:cs typeface="Century Gothic"/>
                <a:sym typeface="Century Gothic"/>
              </a:rPr>
              <a:t>Phase 5 </a:t>
            </a:r>
            <a:r>
              <a:rPr b="1" i="0" lang="en-GB" sz="2000" u="none" cap="none" strike="noStrike">
                <a:solidFill>
                  <a:srgbClr val="000000"/>
                </a:solidFill>
                <a:latin typeface="Century Gothic"/>
                <a:ea typeface="Century Gothic"/>
                <a:cs typeface="Century Gothic"/>
                <a:sym typeface="Century Gothic"/>
              </a:rPr>
              <a:t>– Throughout Year 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txBox="1"/>
          <p:nvPr>
            <p:ph type="title"/>
          </p:nvPr>
        </p:nvSpPr>
        <p:spPr>
          <a:xfrm>
            <a:off x="86089" y="153988"/>
            <a:ext cx="8229600" cy="1087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B050"/>
              </a:buClr>
              <a:buSzPts val="4000"/>
              <a:buFont typeface="Century Gothic"/>
              <a:buNone/>
            </a:pPr>
            <a:r>
              <a:rPr b="1" lang="en-GB" sz="4000">
                <a:solidFill>
                  <a:srgbClr val="00B050"/>
                </a:solidFill>
                <a:latin typeface="Century Gothic"/>
                <a:ea typeface="Century Gothic"/>
                <a:cs typeface="Century Gothic"/>
                <a:sym typeface="Century Gothic"/>
              </a:rPr>
              <a:t>Phase 1</a:t>
            </a:r>
            <a:endParaRPr/>
          </a:p>
        </p:txBody>
      </p:sp>
      <p:sp>
        <p:nvSpPr>
          <p:cNvPr id="153" name="Google Shape;153;p10"/>
          <p:cNvSpPr/>
          <p:nvPr/>
        </p:nvSpPr>
        <p:spPr>
          <a:xfrm>
            <a:off x="122829" y="1430272"/>
            <a:ext cx="11268425" cy="707886"/>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Noto Sans Symbols"/>
              <a:buNone/>
            </a:pPr>
            <a:r>
              <a:rPr b="0" i="0" lang="en-GB" sz="3300" u="none" cap="none" strike="noStrike">
                <a:solidFill>
                  <a:schemeClr val="dk1"/>
                </a:solidFill>
                <a:latin typeface="Century Gothic"/>
                <a:ea typeface="Century Gothic"/>
                <a:cs typeface="Century Gothic"/>
                <a:sym typeface="Century Gothic"/>
              </a:rPr>
              <a:t>Phase 1 encourages the development of children’s speaking and listening skills. It is a vital part in laying the foundations in learning to read using phonics.</a:t>
            </a:r>
            <a:r>
              <a:rPr b="0" i="0" lang="en-GB" sz="3300" u="none" cap="none" strike="noStrike">
                <a:solidFill>
                  <a:srgbClr val="00B050"/>
                </a:solidFill>
                <a:latin typeface="Century Gothic"/>
                <a:ea typeface="Century Gothic"/>
                <a:cs typeface="Century Gothic"/>
                <a:sym typeface="Century Gothic"/>
              </a:rPr>
              <a:t> </a:t>
            </a:r>
            <a:endParaRPr b="0" i="0" sz="3300" u="none" cap="none" strike="noStrike">
              <a:solidFill>
                <a:schemeClr val="dk1"/>
              </a:solidFill>
              <a:latin typeface="Century Gothic"/>
              <a:ea typeface="Century Gothic"/>
              <a:cs typeface="Century Gothic"/>
              <a:sym typeface="Century Gothic"/>
            </a:endParaRPr>
          </a:p>
        </p:txBody>
      </p:sp>
      <p:sp>
        <p:nvSpPr>
          <p:cNvPr id="154" name="Google Shape;154;p10"/>
          <p:cNvSpPr/>
          <p:nvPr/>
        </p:nvSpPr>
        <p:spPr>
          <a:xfrm>
            <a:off x="501295" y="3475879"/>
            <a:ext cx="7399200" cy="25545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Noto Sans Symbols"/>
              <a:buNone/>
            </a:pPr>
            <a:r>
              <a:rPr b="0" i="0" lang="en-GB" sz="2900" u="sng" cap="none" strike="noStrike">
                <a:solidFill>
                  <a:schemeClr val="dk1"/>
                </a:solidFill>
                <a:latin typeface="Century Gothic"/>
                <a:ea typeface="Century Gothic"/>
                <a:cs typeface="Century Gothic"/>
                <a:sym typeface="Century Gothic"/>
              </a:rPr>
              <a:t>Aspects within Phase 1: </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Environmental sounds</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Instrumental sounds</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Body percussion</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Rhythm and rhyme</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Alliteration</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Voice sounds</a:t>
            </a:r>
            <a:endParaRPr b="0" i="0" sz="2300" u="none" cap="none" strike="noStrike">
              <a:solidFill>
                <a:srgbClr val="000000"/>
              </a:solidFill>
              <a:latin typeface="Arial"/>
              <a:ea typeface="Arial"/>
              <a:cs typeface="Arial"/>
              <a:sym typeface="Arial"/>
            </a:endParaRPr>
          </a:p>
          <a:p>
            <a:pPr indent="-57150" lvl="0" marL="0" marR="0" rtl="0" algn="l">
              <a:lnSpc>
                <a:spcPct val="100000"/>
              </a:lnSpc>
              <a:spcBef>
                <a:spcPts val="0"/>
              </a:spcBef>
              <a:spcAft>
                <a:spcPts val="0"/>
              </a:spcAft>
              <a:buClr>
                <a:srgbClr val="00B050"/>
              </a:buClr>
              <a:buSzPts val="2900"/>
              <a:buFont typeface="Noto Sans Symbols"/>
              <a:buChar char="●"/>
            </a:pPr>
            <a:r>
              <a:rPr b="0" i="0" lang="en-GB" sz="2900" u="none" cap="none" strike="noStrike">
                <a:solidFill>
                  <a:srgbClr val="00B050"/>
                </a:solidFill>
                <a:latin typeface="Century Gothic"/>
                <a:ea typeface="Century Gothic"/>
                <a:cs typeface="Century Gothic"/>
                <a:sym typeface="Century Gothic"/>
              </a:rPr>
              <a:t> Oral blending and segmenting</a:t>
            </a:r>
            <a:endParaRPr b="0" i="0" sz="2300" u="none" cap="none" strike="noStrike">
              <a:solidFill>
                <a:srgbClr val="000000"/>
              </a:solidFill>
              <a:latin typeface="Arial"/>
              <a:ea typeface="Arial"/>
              <a:cs typeface="Arial"/>
              <a:sym typeface="Arial"/>
            </a:endParaRPr>
          </a:p>
        </p:txBody>
      </p:sp>
      <p:pic>
        <p:nvPicPr>
          <p:cNvPr id="155" name="Google Shape;155;p10"/>
          <p:cNvPicPr preferRelativeResize="0"/>
          <p:nvPr/>
        </p:nvPicPr>
        <p:blipFill rotWithShape="1">
          <a:blip r:embed="rId3">
            <a:alphaModFix/>
          </a:blip>
          <a:srcRect b="0" l="0" r="0" t="0"/>
          <a:stretch/>
        </p:blipFill>
        <p:spPr>
          <a:xfrm>
            <a:off x="9199212" y="4309981"/>
            <a:ext cx="2925440" cy="242422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type="title"/>
          </p:nvPr>
        </p:nvSpPr>
        <p:spPr>
          <a:xfrm>
            <a:off x="0" y="-48946"/>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3333FF"/>
              </a:buClr>
              <a:buSzPts val="4000"/>
              <a:buFont typeface="Century Gothic"/>
              <a:buNone/>
            </a:pPr>
            <a:r>
              <a:rPr b="1" lang="en-GB" sz="4000">
                <a:solidFill>
                  <a:srgbClr val="3333FF"/>
                </a:solidFill>
                <a:latin typeface="Century Gothic"/>
                <a:ea typeface="Century Gothic"/>
                <a:cs typeface="Century Gothic"/>
                <a:sym typeface="Century Gothic"/>
              </a:rPr>
              <a:t>Phase 2</a:t>
            </a:r>
            <a:endParaRPr/>
          </a:p>
        </p:txBody>
      </p:sp>
      <p:sp>
        <p:nvSpPr>
          <p:cNvPr id="162" name="Google Shape;162;p11"/>
          <p:cNvSpPr/>
          <p:nvPr/>
        </p:nvSpPr>
        <p:spPr>
          <a:xfrm>
            <a:off x="72307" y="1626397"/>
            <a:ext cx="5739600" cy="3170100"/>
          </a:xfrm>
          <a:prstGeom prst="rect">
            <a:avLst/>
          </a:prstGeom>
          <a:noFill/>
          <a:ln>
            <a:noFill/>
          </a:ln>
        </p:spPr>
        <p:txBody>
          <a:bodyPr anchorCtr="0" anchor="ctr" bIns="45700" lIns="91425" spcFirstLastPara="1" rIns="91425" wrap="square" tIns="45700">
            <a:spAutoFit/>
          </a:bodyPr>
          <a:lstStyle/>
          <a:p>
            <a:pPr indent="-355600" lvl="0" marL="342900" marR="0" rtl="0" algn="l">
              <a:lnSpc>
                <a:spcPct val="100000"/>
              </a:lnSpc>
              <a:spcBef>
                <a:spcPts val="0"/>
              </a:spcBef>
              <a:spcAft>
                <a:spcPts val="0"/>
              </a:spcAft>
              <a:buClr>
                <a:schemeClr val="dk1"/>
              </a:buClr>
              <a:buSzPts val="2200"/>
              <a:buFont typeface="Noto Sans Symbols"/>
              <a:buChar char="⮚"/>
            </a:pPr>
            <a:r>
              <a:rPr b="0" i="0" lang="en-GB" sz="2200" u="none" cap="none" strike="noStrike">
                <a:solidFill>
                  <a:schemeClr val="dk1"/>
                </a:solidFill>
                <a:latin typeface="Century Gothic"/>
                <a:ea typeface="Century Gothic"/>
                <a:cs typeface="Century Gothic"/>
                <a:sym typeface="Century Gothic"/>
              </a:rPr>
              <a:t>Phase 2 is the start of systematic phonics.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200" u="none" cap="none" strike="noStrike">
              <a:solidFill>
                <a:schemeClr val="dk1"/>
              </a:solidFill>
              <a:latin typeface="Century Gothic"/>
              <a:ea typeface="Century Gothic"/>
              <a:cs typeface="Century Gothic"/>
              <a:sym typeface="Century Gothic"/>
            </a:endParaRPr>
          </a:p>
          <a:p>
            <a:pPr indent="-355600" lvl="0" marL="342900" marR="0" rtl="0" algn="l">
              <a:lnSpc>
                <a:spcPct val="100000"/>
              </a:lnSpc>
              <a:spcBef>
                <a:spcPts val="0"/>
              </a:spcBef>
              <a:spcAft>
                <a:spcPts val="0"/>
              </a:spcAft>
              <a:buClr>
                <a:schemeClr val="dk1"/>
              </a:buClr>
              <a:buSzPts val="2200"/>
              <a:buFont typeface="Noto Sans Symbols"/>
              <a:buChar char="⮚"/>
            </a:pPr>
            <a:r>
              <a:rPr b="0" i="0" lang="en-GB" sz="2200" u="none" cap="none" strike="noStrike">
                <a:solidFill>
                  <a:schemeClr val="dk1"/>
                </a:solidFill>
                <a:latin typeface="Century Gothic"/>
                <a:ea typeface="Century Gothic"/>
                <a:cs typeface="Century Gothic"/>
                <a:sym typeface="Century Gothic"/>
              </a:rPr>
              <a:t>Begins the understanding of </a:t>
            </a:r>
            <a:r>
              <a:rPr b="1" i="0" lang="en-GB" sz="2200" u="none" cap="none" strike="noStrike">
                <a:solidFill>
                  <a:schemeClr val="dk1"/>
                </a:solidFill>
                <a:latin typeface="Century Gothic"/>
                <a:ea typeface="Century Gothic"/>
                <a:cs typeface="Century Gothic"/>
                <a:sym typeface="Century Gothic"/>
              </a:rPr>
              <a:t>grapheme-phoneme</a:t>
            </a:r>
            <a:r>
              <a:rPr b="0" i="0" lang="en-GB" sz="2200" u="none" cap="none" strike="noStrike">
                <a:solidFill>
                  <a:schemeClr val="dk1"/>
                </a:solidFill>
                <a:latin typeface="Century Gothic"/>
                <a:ea typeface="Century Gothic"/>
                <a:cs typeface="Century Gothic"/>
                <a:sym typeface="Century Gothic"/>
              </a:rPr>
              <a:t> correspondence.</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200" u="none" cap="none" strike="noStrike">
              <a:solidFill>
                <a:schemeClr val="dk1"/>
              </a:solidFill>
              <a:latin typeface="Century Gothic"/>
              <a:ea typeface="Century Gothic"/>
              <a:cs typeface="Century Gothic"/>
              <a:sym typeface="Century Gothic"/>
            </a:endParaRPr>
          </a:p>
          <a:p>
            <a:pPr indent="-355600" lvl="0" marL="342900" marR="0" rtl="0" algn="l">
              <a:lnSpc>
                <a:spcPct val="100000"/>
              </a:lnSpc>
              <a:spcBef>
                <a:spcPts val="0"/>
              </a:spcBef>
              <a:spcAft>
                <a:spcPts val="0"/>
              </a:spcAft>
              <a:buClr>
                <a:schemeClr val="dk1"/>
              </a:buClr>
              <a:buSzPts val="2200"/>
              <a:buFont typeface="Noto Sans Symbols"/>
              <a:buChar char="⮚"/>
            </a:pPr>
            <a:r>
              <a:rPr b="0" i="0" lang="en-GB" sz="2200" u="none" cap="none" strike="noStrike">
                <a:solidFill>
                  <a:schemeClr val="dk1"/>
                </a:solidFill>
                <a:latin typeface="Century Gothic"/>
                <a:ea typeface="Century Gothic"/>
                <a:cs typeface="Century Gothic"/>
                <a:sym typeface="Century Gothic"/>
              </a:rPr>
              <a:t>Understand that words are constructed from </a:t>
            </a:r>
            <a:r>
              <a:rPr b="1" i="0" lang="en-GB" sz="2200" u="none" cap="none" strike="noStrike">
                <a:solidFill>
                  <a:schemeClr val="dk1"/>
                </a:solidFill>
                <a:latin typeface="Century Gothic"/>
                <a:ea typeface="Century Gothic"/>
                <a:cs typeface="Century Gothic"/>
                <a:sym typeface="Century Gothic"/>
              </a:rPr>
              <a:t>phonemes</a:t>
            </a:r>
            <a:r>
              <a:rPr b="0" i="0" lang="en-GB" sz="2200" u="none" cap="none" strike="noStrike">
                <a:solidFill>
                  <a:schemeClr val="dk1"/>
                </a:solidFill>
                <a:latin typeface="Century Gothic"/>
                <a:ea typeface="Century Gothic"/>
                <a:cs typeface="Century Gothic"/>
                <a:sym typeface="Century Gothic"/>
              </a:rPr>
              <a:t> and that phonemes are represented by </a:t>
            </a:r>
            <a:r>
              <a:rPr b="1" i="0" lang="en-GB" sz="2200" u="none" cap="none" strike="noStrike">
                <a:solidFill>
                  <a:schemeClr val="dk1"/>
                </a:solidFill>
                <a:latin typeface="Century Gothic"/>
                <a:ea typeface="Century Gothic"/>
                <a:cs typeface="Century Gothic"/>
                <a:sym typeface="Century Gothic"/>
              </a:rPr>
              <a:t>graphemes</a:t>
            </a:r>
            <a:r>
              <a:rPr b="0" i="0" lang="en-GB" sz="2200" u="none" cap="none" strike="noStrike">
                <a:solidFill>
                  <a:schemeClr val="dk1"/>
                </a:solidFill>
                <a:latin typeface="Century Gothic"/>
                <a:ea typeface="Century Gothic"/>
                <a:cs typeface="Century Gothic"/>
                <a:sym typeface="Century Gothic"/>
              </a:rPr>
              <a:t>.</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200" u="none" cap="none" strike="noStrike">
              <a:solidFill>
                <a:schemeClr val="dk1"/>
              </a:solidFill>
              <a:latin typeface="Century Gothic"/>
              <a:ea typeface="Century Gothic"/>
              <a:cs typeface="Century Gothic"/>
              <a:sym typeface="Century Gothic"/>
            </a:endParaRPr>
          </a:p>
          <a:p>
            <a:pPr indent="-355600" lvl="0" marL="342900" marR="0" rtl="0" algn="l">
              <a:lnSpc>
                <a:spcPct val="100000"/>
              </a:lnSpc>
              <a:spcBef>
                <a:spcPts val="0"/>
              </a:spcBef>
              <a:spcAft>
                <a:spcPts val="0"/>
              </a:spcAft>
              <a:buClr>
                <a:schemeClr val="dk1"/>
              </a:buClr>
              <a:buSzPts val="2200"/>
              <a:buFont typeface="Noto Sans Symbols"/>
              <a:buChar char="⮚"/>
            </a:pPr>
            <a:r>
              <a:rPr b="0" i="0" lang="en-GB" sz="2200" u="none" cap="none" strike="noStrike">
                <a:solidFill>
                  <a:schemeClr val="dk1"/>
                </a:solidFill>
                <a:latin typeface="Century Gothic"/>
                <a:ea typeface="Century Gothic"/>
                <a:cs typeface="Century Gothic"/>
                <a:sym typeface="Century Gothic"/>
              </a:rPr>
              <a:t>There are 20 sounds in this phase</a:t>
            </a:r>
            <a:endParaRPr b="0" i="0" sz="2200" u="none" cap="none" strike="noStrike">
              <a:solidFill>
                <a:schemeClr val="dk1"/>
              </a:solidFill>
              <a:latin typeface="Century Gothic"/>
              <a:ea typeface="Century Gothic"/>
              <a:cs typeface="Century Gothic"/>
              <a:sym typeface="Century Gothic"/>
            </a:endParaRPr>
          </a:p>
        </p:txBody>
      </p:sp>
      <p:sp>
        <p:nvSpPr>
          <p:cNvPr id="163" name="Google Shape;163;p11"/>
          <p:cNvSpPr/>
          <p:nvPr/>
        </p:nvSpPr>
        <p:spPr>
          <a:xfrm>
            <a:off x="2139951" y="4365625"/>
            <a:ext cx="3019425" cy="430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entury Gothic"/>
              <a:ea typeface="Century Gothic"/>
              <a:cs typeface="Century Gothic"/>
              <a:sym typeface="Century Gothic"/>
            </a:endParaRPr>
          </a:p>
        </p:txBody>
      </p:sp>
      <p:pic>
        <p:nvPicPr>
          <p:cNvPr id="164" name="Google Shape;164;p11"/>
          <p:cNvPicPr preferRelativeResize="0"/>
          <p:nvPr/>
        </p:nvPicPr>
        <p:blipFill rotWithShape="1">
          <a:blip r:embed="rId3">
            <a:alphaModFix/>
          </a:blip>
          <a:srcRect b="0" l="0" r="0" t="0"/>
          <a:stretch/>
        </p:blipFill>
        <p:spPr>
          <a:xfrm>
            <a:off x="5719599" y="1191525"/>
            <a:ext cx="6380126" cy="348407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2"/>
          <p:cNvSpPr txBox="1"/>
          <p:nvPr>
            <p:ph type="title"/>
          </p:nvPr>
        </p:nvSpPr>
        <p:spPr>
          <a:xfrm>
            <a:off x="78783"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3333FF"/>
              </a:buClr>
              <a:buSzPts val="4000"/>
              <a:buFont typeface="Century Gothic"/>
              <a:buNone/>
            </a:pPr>
            <a:r>
              <a:rPr b="1" lang="en-GB" sz="5300">
                <a:solidFill>
                  <a:srgbClr val="3333FF"/>
                </a:solidFill>
                <a:latin typeface="Century Gothic"/>
                <a:ea typeface="Century Gothic"/>
                <a:cs typeface="Century Gothic"/>
                <a:sym typeface="Century Gothic"/>
              </a:rPr>
              <a:t>Blending</a:t>
            </a:r>
            <a:endParaRPr sz="5700"/>
          </a:p>
        </p:txBody>
      </p:sp>
      <p:sp>
        <p:nvSpPr>
          <p:cNvPr id="170" name="Google Shape;170;p12"/>
          <p:cNvSpPr/>
          <p:nvPr/>
        </p:nvSpPr>
        <p:spPr>
          <a:xfrm>
            <a:off x="236652" y="1278950"/>
            <a:ext cx="11591100" cy="4002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Noto Sans Symbols"/>
              <a:buNone/>
            </a:pPr>
            <a:r>
              <a:rPr b="0" i="0" lang="en-GB" sz="3800" u="none" cap="none" strike="noStrike">
                <a:solidFill>
                  <a:schemeClr val="dk1"/>
                </a:solidFill>
                <a:latin typeface="Century Gothic"/>
                <a:ea typeface="Century Gothic"/>
                <a:cs typeface="Century Gothic"/>
                <a:sym typeface="Century Gothic"/>
              </a:rPr>
              <a:t>The children begin to </a:t>
            </a:r>
            <a:r>
              <a:rPr b="1" i="0" lang="en-GB" sz="3800" u="none" cap="none" strike="noStrike">
                <a:solidFill>
                  <a:schemeClr val="dk1"/>
                </a:solidFill>
                <a:latin typeface="Century Gothic"/>
                <a:ea typeface="Century Gothic"/>
                <a:cs typeface="Century Gothic"/>
                <a:sym typeface="Century Gothic"/>
              </a:rPr>
              <a:t>blend</a:t>
            </a:r>
            <a:r>
              <a:rPr b="0" i="0" lang="en-GB" sz="3800" u="none" cap="none" strike="noStrike">
                <a:solidFill>
                  <a:schemeClr val="dk1"/>
                </a:solidFill>
                <a:latin typeface="Century Gothic"/>
                <a:ea typeface="Century Gothic"/>
                <a:cs typeface="Century Gothic"/>
                <a:sym typeface="Century Gothic"/>
              </a:rPr>
              <a:t> for reading.</a:t>
            </a:r>
            <a:endParaRPr b="0" i="0" sz="3800" u="none" cap="none" strike="noStrike">
              <a:solidFill>
                <a:schemeClr val="dk1"/>
              </a:solidFill>
              <a:latin typeface="Century Gothic"/>
              <a:ea typeface="Century Gothic"/>
              <a:cs typeface="Century Gothic"/>
              <a:sym typeface="Century Gothic"/>
            </a:endParaRPr>
          </a:p>
        </p:txBody>
      </p:sp>
      <p:sp>
        <p:nvSpPr>
          <p:cNvPr id="171" name="Google Shape;171;p12"/>
          <p:cNvSpPr/>
          <p:nvPr/>
        </p:nvSpPr>
        <p:spPr>
          <a:xfrm>
            <a:off x="2780708" y="2144184"/>
            <a:ext cx="5111750" cy="707886"/>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B050"/>
              </a:buClr>
              <a:buSzPts val="4000"/>
              <a:buFont typeface="Noto Sans Symbols"/>
              <a:buNone/>
            </a:pPr>
            <a:r>
              <a:rPr b="1" i="0" lang="en-GB" sz="6500" u="none" cap="none" strike="noStrike">
                <a:solidFill>
                  <a:srgbClr val="00B050"/>
                </a:solidFill>
                <a:latin typeface="Century Gothic"/>
                <a:ea typeface="Century Gothic"/>
                <a:cs typeface="Century Gothic"/>
                <a:sym typeface="Century Gothic"/>
              </a:rPr>
              <a:t>s	a	t	p	i	n</a:t>
            </a:r>
            <a:endParaRPr b="0" i="0" sz="3900" u="none" cap="none" strike="noStrike">
              <a:solidFill>
                <a:srgbClr val="000000"/>
              </a:solidFill>
              <a:latin typeface="Arial"/>
              <a:ea typeface="Arial"/>
              <a:cs typeface="Arial"/>
              <a:sym typeface="Arial"/>
            </a:endParaRPr>
          </a:p>
        </p:txBody>
      </p:sp>
      <p:sp>
        <p:nvSpPr>
          <p:cNvPr id="172" name="Google Shape;172;p12"/>
          <p:cNvSpPr/>
          <p:nvPr/>
        </p:nvSpPr>
        <p:spPr>
          <a:xfrm>
            <a:off x="236651" y="3565500"/>
            <a:ext cx="11591100" cy="2554500"/>
          </a:xfrm>
          <a:prstGeom prst="rect">
            <a:avLst/>
          </a:prstGeom>
          <a:noFill/>
          <a:ln>
            <a:noFill/>
          </a:ln>
        </p:spPr>
        <p:txBody>
          <a:bodyPr anchorCtr="0" anchor="ctr" bIns="45700" lIns="91425" spcFirstLastPara="1" rIns="91425" wrap="square" tIns="45700">
            <a:spAutoFit/>
          </a:bodyPr>
          <a:lstStyle/>
          <a:p>
            <a:pPr indent="-381000" lvl="0" marL="342900" marR="0" rtl="0" algn="l">
              <a:lnSpc>
                <a:spcPct val="100000"/>
              </a:lnSpc>
              <a:spcBef>
                <a:spcPts val="0"/>
              </a:spcBef>
              <a:spcAft>
                <a:spcPts val="0"/>
              </a:spcAft>
              <a:buClr>
                <a:schemeClr val="dk1"/>
              </a:buClr>
              <a:buSzPts val="2600"/>
              <a:buFont typeface="Noto Sans Symbols"/>
              <a:buChar char="⮚"/>
            </a:pPr>
            <a:r>
              <a:rPr b="0" i="0" lang="en-GB" sz="2600" u="none" cap="none" strike="noStrike">
                <a:solidFill>
                  <a:schemeClr val="dk1"/>
                </a:solidFill>
                <a:latin typeface="Century Gothic"/>
                <a:ea typeface="Century Gothic"/>
                <a:cs typeface="Century Gothic"/>
                <a:sym typeface="Century Gothic"/>
              </a:rPr>
              <a:t>Using the phonemes they have learnt they start to read simple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Noto Sans Symbols"/>
              <a:buNone/>
            </a:pPr>
            <a:r>
              <a:rPr b="0" i="0" lang="en-GB" sz="2600" u="none" cap="none" strike="noStrike">
                <a:solidFill>
                  <a:schemeClr val="dk1"/>
                </a:solidFill>
                <a:latin typeface="Century Gothic"/>
                <a:ea typeface="Century Gothic"/>
                <a:cs typeface="Century Gothic"/>
                <a:sym typeface="Century Gothic"/>
              </a:rPr>
              <a:t>  words e.g. at, it, is, in.</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600" u="none" cap="none" strike="noStrike">
              <a:solidFill>
                <a:schemeClr val="dk1"/>
              </a:solidFill>
              <a:latin typeface="Century Gothic"/>
              <a:ea typeface="Century Gothic"/>
              <a:cs typeface="Century Gothic"/>
              <a:sym typeface="Century Gothic"/>
            </a:endParaRPr>
          </a:p>
          <a:p>
            <a:pPr indent="-381000" lvl="0" marL="342900" marR="0" rtl="0" algn="l">
              <a:lnSpc>
                <a:spcPct val="100000"/>
              </a:lnSpc>
              <a:spcBef>
                <a:spcPts val="0"/>
              </a:spcBef>
              <a:spcAft>
                <a:spcPts val="0"/>
              </a:spcAft>
              <a:buClr>
                <a:schemeClr val="dk1"/>
              </a:buClr>
              <a:buSzPts val="2600"/>
              <a:buFont typeface="Noto Sans Symbols"/>
              <a:buChar char="⮚"/>
            </a:pPr>
            <a:r>
              <a:rPr b="0" i="0" lang="en-GB" sz="2600" u="none" cap="none" strike="noStrike">
                <a:solidFill>
                  <a:schemeClr val="dk1"/>
                </a:solidFill>
                <a:latin typeface="Century Gothic"/>
                <a:ea typeface="Century Gothic"/>
                <a:cs typeface="Century Gothic"/>
                <a:sym typeface="Century Gothic"/>
              </a:rPr>
              <a:t>They then move onto consonant-vowel-consonant (CVC) words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Noto Sans Symbols"/>
              <a:buNone/>
            </a:pPr>
            <a:r>
              <a:rPr b="0" i="0" lang="en-GB" sz="2600" u="none" cap="none" strike="noStrike">
                <a:solidFill>
                  <a:schemeClr val="dk1"/>
                </a:solidFill>
                <a:latin typeface="Century Gothic"/>
                <a:ea typeface="Century Gothic"/>
                <a:cs typeface="Century Gothic"/>
                <a:sym typeface="Century Gothic"/>
              </a:rPr>
              <a:t>  e.g. sat, pin, tap, pan.</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600" u="none" cap="none" strike="noStrike">
              <a:solidFill>
                <a:schemeClr val="dk1"/>
              </a:solidFill>
              <a:latin typeface="Century Gothic"/>
              <a:ea typeface="Century Gothic"/>
              <a:cs typeface="Century Gothic"/>
              <a:sym typeface="Century Gothic"/>
            </a:endParaRPr>
          </a:p>
          <a:p>
            <a:pPr indent="-381000" lvl="0" marL="342900" marR="0" rtl="0" algn="l">
              <a:lnSpc>
                <a:spcPct val="100000"/>
              </a:lnSpc>
              <a:spcBef>
                <a:spcPts val="0"/>
              </a:spcBef>
              <a:spcAft>
                <a:spcPts val="0"/>
              </a:spcAft>
              <a:buClr>
                <a:schemeClr val="dk1"/>
              </a:buClr>
              <a:buSzPts val="2600"/>
              <a:buFont typeface="Noto Sans Symbols"/>
              <a:buChar char="⮚"/>
            </a:pPr>
            <a:r>
              <a:rPr b="0" i="0" lang="en-GB" sz="2600" u="none" cap="none" strike="noStrike">
                <a:solidFill>
                  <a:schemeClr val="dk1"/>
                </a:solidFill>
                <a:latin typeface="Century Gothic"/>
                <a:ea typeface="Century Gothic"/>
                <a:cs typeface="Century Gothic"/>
                <a:sym typeface="Century Gothic"/>
              </a:rPr>
              <a:t>Children need to be able to </a:t>
            </a:r>
            <a:r>
              <a:rPr b="1" i="0" lang="en-GB" sz="2600" u="none" cap="none" strike="noStrike">
                <a:solidFill>
                  <a:schemeClr val="dk1"/>
                </a:solidFill>
                <a:latin typeface="Century Gothic"/>
                <a:ea typeface="Century Gothic"/>
                <a:cs typeface="Century Gothic"/>
                <a:sym typeface="Century Gothic"/>
              </a:rPr>
              <a:t>hear</a:t>
            </a:r>
            <a:r>
              <a:rPr b="0" i="0" lang="en-GB" sz="2600" u="none" cap="none" strike="noStrike">
                <a:solidFill>
                  <a:schemeClr val="dk1"/>
                </a:solidFill>
                <a:latin typeface="Century Gothic"/>
                <a:ea typeface="Century Gothic"/>
                <a:cs typeface="Century Gothic"/>
                <a:sym typeface="Century Gothic"/>
              </a:rPr>
              <a:t> the separate sounds in a word</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Noto Sans Symbols"/>
              <a:buNone/>
            </a:pPr>
            <a:r>
              <a:rPr b="0" i="0" lang="en-GB" sz="2600" u="none" cap="none" strike="noStrike">
                <a:solidFill>
                  <a:schemeClr val="dk1"/>
                </a:solidFill>
                <a:latin typeface="Century Gothic"/>
                <a:ea typeface="Century Gothic"/>
                <a:cs typeface="Century Gothic"/>
                <a:sym typeface="Century Gothic"/>
              </a:rPr>
              <a:t>  and then blend them together to </a:t>
            </a:r>
            <a:r>
              <a:rPr b="1" i="0" lang="en-GB" sz="2600" u="none" cap="none" strike="noStrike">
                <a:solidFill>
                  <a:schemeClr val="dk1"/>
                </a:solidFill>
                <a:latin typeface="Century Gothic"/>
                <a:ea typeface="Century Gothic"/>
                <a:cs typeface="Century Gothic"/>
                <a:sym typeface="Century Gothic"/>
              </a:rPr>
              <a:t>say</a:t>
            </a:r>
            <a:r>
              <a:rPr b="0" i="0" lang="en-GB" sz="2600" u="none" cap="none" strike="noStrike">
                <a:solidFill>
                  <a:schemeClr val="dk1"/>
                </a:solidFill>
                <a:latin typeface="Century Gothic"/>
                <a:ea typeface="Century Gothic"/>
                <a:cs typeface="Century Gothic"/>
                <a:sym typeface="Century Gothic"/>
              </a:rPr>
              <a:t> the whole word.</a:t>
            </a:r>
            <a:endParaRPr b="0" i="0" sz="26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3"/>
          <p:cNvSpPr txBox="1"/>
          <p:nvPr>
            <p:ph type="title"/>
          </p:nvPr>
        </p:nvSpPr>
        <p:spPr>
          <a:xfrm>
            <a:off x="0" y="-1388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3333FF"/>
              </a:buClr>
              <a:buSzPts val="4000"/>
              <a:buFont typeface="Century Gothic"/>
              <a:buNone/>
            </a:pPr>
            <a:r>
              <a:rPr b="1" lang="en-GB" sz="4000">
                <a:solidFill>
                  <a:srgbClr val="3333FF"/>
                </a:solidFill>
                <a:latin typeface="Century Gothic"/>
                <a:ea typeface="Century Gothic"/>
                <a:cs typeface="Century Gothic"/>
                <a:sym typeface="Century Gothic"/>
              </a:rPr>
              <a:t>Segmenting</a:t>
            </a:r>
            <a:endParaRPr/>
          </a:p>
        </p:txBody>
      </p:sp>
      <p:sp>
        <p:nvSpPr>
          <p:cNvPr id="178" name="Google Shape;178;p13"/>
          <p:cNvSpPr/>
          <p:nvPr/>
        </p:nvSpPr>
        <p:spPr>
          <a:xfrm>
            <a:off x="73931" y="1181875"/>
            <a:ext cx="11784600" cy="4002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Noto Sans Symbols"/>
              <a:buNone/>
            </a:pPr>
            <a:r>
              <a:rPr b="0" i="0" lang="en-GB" sz="3800" u="none" cap="none" strike="noStrike">
                <a:solidFill>
                  <a:schemeClr val="dk1"/>
                </a:solidFill>
                <a:latin typeface="Century Gothic"/>
                <a:ea typeface="Century Gothic"/>
                <a:cs typeface="Century Gothic"/>
                <a:sym typeface="Century Gothic"/>
              </a:rPr>
              <a:t>The children then begin to </a:t>
            </a:r>
            <a:r>
              <a:rPr b="1" i="0" lang="en-GB" sz="3800" u="none" cap="none" strike="noStrike">
                <a:solidFill>
                  <a:schemeClr val="dk1"/>
                </a:solidFill>
                <a:latin typeface="Century Gothic"/>
                <a:ea typeface="Century Gothic"/>
                <a:cs typeface="Century Gothic"/>
                <a:sym typeface="Century Gothic"/>
              </a:rPr>
              <a:t>segment</a:t>
            </a:r>
            <a:r>
              <a:rPr b="0" i="0" lang="en-GB" sz="3800" u="none" cap="none" strike="noStrike">
                <a:solidFill>
                  <a:schemeClr val="dk1"/>
                </a:solidFill>
                <a:latin typeface="Century Gothic"/>
                <a:ea typeface="Century Gothic"/>
                <a:cs typeface="Century Gothic"/>
                <a:sym typeface="Century Gothic"/>
              </a:rPr>
              <a:t> for writing.</a:t>
            </a:r>
            <a:endParaRPr b="0" i="0" sz="3200" u="none" cap="none" strike="noStrike">
              <a:solidFill>
                <a:srgbClr val="000000"/>
              </a:solidFill>
              <a:latin typeface="Arial"/>
              <a:ea typeface="Arial"/>
              <a:cs typeface="Arial"/>
              <a:sym typeface="Arial"/>
            </a:endParaRPr>
          </a:p>
        </p:txBody>
      </p:sp>
      <p:sp>
        <p:nvSpPr>
          <p:cNvPr id="179" name="Google Shape;179;p13"/>
          <p:cNvSpPr/>
          <p:nvPr/>
        </p:nvSpPr>
        <p:spPr>
          <a:xfrm>
            <a:off x="3540113" y="2007027"/>
            <a:ext cx="5111700" cy="7080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B050"/>
              </a:buClr>
              <a:buSzPts val="4000"/>
              <a:buFont typeface="Noto Sans Symbols"/>
              <a:buNone/>
            </a:pPr>
            <a:r>
              <a:rPr b="1" i="0" lang="en-GB" sz="5700" u="none" cap="none" strike="noStrike">
                <a:solidFill>
                  <a:srgbClr val="00B050"/>
                </a:solidFill>
                <a:latin typeface="Century Gothic"/>
                <a:ea typeface="Century Gothic"/>
                <a:cs typeface="Century Gothic"/>
                <a:sym typeface="Century Gothic"/>
              </a:rPr>
              <a:t>s	a	t	p	i	n</a:t>
            </a:r>
            <a:endParaRPr b="0" i="0" sz="3100" u="none" cap="none" strike="noStrike">
              <a:solidFill>
                <a:srgbClr val="000000"/>
              </a:solidFill>
              <a:latin typeface="Arial"/>
              <a:ea typeface="Arial"/>
              <a:cs typeface="Arial"/>
              <a:sym typeface="Arial"/>
            </a:endParaRPr>
          </a:p>
        </p:txBody>
      </p:sp>
      <p:sp>
        <p:nvSpPr>
          <p:cNvPr id="180" name="Google Shape;180;p13"/>
          <p:cNvSpPr/>
          <p:nvPr/>
        </p:nvSpPr>
        <p:spPr>
          <a:xfrm>
            <a:off x="214473" y="3139875"/>
            <a:ext cx="11475000" cy="28623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Noto Sans Symbols"/>
              <a:buNone/>
            </a:pPr>
            <a:r>
              <a:rPr b="0" i="0" lang="en-GB" sz="2700" u="none" cap="none" strike="noStrike">
                <a:solidFill>
                  <a:schemeClr val="dk1"/>
                </a:solidFill>
                <a:latin typeface="Century Gothic"/>
                <a:ea typeface="Century Gothic"/>
                <a:cs typeface="Century Gothic"/>
                <a:sym typeface="Century Gothic"/>
              </a:rPr>
              <a:t>s/a/t = sat</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Noto Sans Symbols"/>
              <a:buNone/>
            </a:pPr>
            <a:r>
              <a:rPr b="0" i="0" lang="en-GB" sz="2700" u="none" cap="none" strike="noStrike">
                <a:solidFill>
                  <a:schemeClr val="dk1"/>
                </a:solidFill>
                <a:latin typeface="Century Gothic"/>
                <a:ea typeface="Century Gothic"/>
                <a:cs typeface="Century Gothic"/>
                <a:sym typeface="Century Gothic"/>
              </a:rPr>
              <a:t>p/i/n = pin</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700" u="none" cap="none" strike="noStrike">
              <a:solidFill>
                <a:schemeClr val="dk1"/>
              </a:solidFill>
              <a:latin typeface="Century Gothic"/>
              <a:ea typeface="Century Gothic"/>
              <a:cs typeface="Century Gothic"/>
              <a:sym typeface="Century Gothic"/>
            </a:endParaRPr>
          </a:p>
          <a:p>
            <a:pPr indent="-387350" lvl="0" marL="342900" marR="0" rtl="0" algn="l">
              <a:lnSpc>
                <a:spcPct val="100000"/>
              </a:lnSpc>
              <a:spcBef>
                <a:spcPts val="0"/>
              </a:spcBef>
              <a:spcAft>
                <a:spcPts val="0"/>
              </a:spcAft>
              <a:buClr>
                <a:schemeClr val="dk1"/>
              </a:buClr>
              <a:buSzPts val="2700"/>
              <a:buFont typeface="Noto Sans Symbols"/>
              <a:buChar char="⮚"/>
            </a:pPr>
            <a:r>
              <a:rPr b="0" i="0" lang="en-GB" sz="2700" u="none" cap="none" strike="noStrike">
                <a:solidFill>
                  <a:schemeClr val="dk1"/>
                </a:solidFill>
                <a:latin typeface="Century Gothic"/>
                <a:ea typeface="Century Gothic"/>
                <a:cs typeface="Century Gothic"/>
                <a:sym typeface="Century Gothic"/>
              </a:rPr>
              <a:t>Children need to be able to </a:t>
            </a:r>
            <a:r>
              <a:rPr b="1" i="0" lang="en-GB" sz="2700" u="none" cap="none" strike="noStrike">
                <a:solidFill>
                  <a:schemeClr val="dk1"/>
                </a:solidFill>
                <a:latin typeface="Century Gothic"/>
                <a:ea typeface="Century Gothic"/>
                <a:cs typeface="Century Gothic"/>
                <a:sym typeface="Century Gothic"/>
              </a:rPr>
              <a:t>hear</a:t>
            </a:r>
            <a:r>
              <a:rPr b="0" i="0" lang="en-GB" sz="2700" u="none" cap="none" strike="noStrike">
                <a:solidFill>
                  <a:schemeClr val="dk1"/>
                </a:solidFill>
                <a:latin typeface="Century Gothic"/>
                <a:ea typeface="Century Gothic"/>
                <a:cs typeface="Century Gothic"/>
                <a:sym typeface="Century Gothic"/>
              </a:rPr>
              <a:t> a whole word and </a:t>
            </a:r>
            <a:r>
              <a:rPr b="1" i="0" lang="en-GB" sz="2700" u="none" cap="none" strike="noStrike">
                <a:solidFill>
                  <a:schemeClr val="dk1"/>
                </a:solidFill>
                <a:latin typeface="Century Gothic"/>
                <a:ea typeface="Century Gothic"/>
                <a:cs typeface="Century Gothic"/>
                <a:sym typeface="Century Gothic"/>
              </a:rPr>
              <a:t>say</a:t>
            </a:r>
            <a:r>
              <a:rPr b="0" i="0" lang="en-GB" sz="2700" u="none" cap="none" strike="noStrike">
                <a:solidFill>
                  <a:schemeClr val="dk1"/>
                </a:solidFill>
                <a:latin typeface="Century Gothic"/>
                <a:ea typeface="Century Gothic"/>
                <a:cs typeface="Century Gothic"/>
                <a:sym typeface="Century Gothic"/>
              </a:rPr>
              <a:t> every sound that they hear.</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700" u="none" cap="none" strike="noStrike">
              <a:solidFill>
                <a:schemeClr val="dk1"/>
              </a:solidFill>
              <a:latin typeface="Century Gothic"/>
              <a:ea typeface="Century Gothic"/>
              <a:cs typeface="Century Gothic"/>
              <a:sym typeface="Century Gothic"/>
            </a:endParaRPr>
          </a:p>
          <a:p>
            <a:pPr indent="-387350" lvl="0" marL="342900" marR="0" rtl="0" algn="l">
              <a:lnSpc>
                <a:spcPct val="100000"/>
              </a:lnSpc>
              <a:spcBef>
                <a:spcPts val="0"/>
              </a:spcBef>
              <a:spcAft>
                <a:spcPts val="0"/>
              </a:spcAft>
              <a:buClr>
                <a:schemeClr val="dk1"/>
              </a:buClr>
              <a:buSzPts val="2700"/>
              <a:buFont typeface="Noto Sans Symbols"/>
              <a:buChar char="⮚"/>
            </a:pPr>
            <a:r>
              <a:rPr b="0" i="0" lang="en-GB" sz="2700" u="none" cap="none" strike="noStrike">
                <a:solidFill>
                  <a:schemeClr val="dk1"/>
                </a:solidFill>
                <a:latin typeface="Century Gothic"/>
                <a:ea typeface="Century Gothic"/>
                <a:cs typeface="Century Gothic"/>
                <a:sym typeface="Century Gothic"/>
              </a:rPr>
              <a:t>Segmenting is the opposite of blending.</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700" u="none" cap="none" strike="noStrike">
              <a:solidFill>
                <a:schemeClr val="dk1"/>
              </a:solidFill>
              <a:latin typeface="Century Gothic"/>
              <a:ea typeface="Century Gothic"/>
              <a:cs typeface="Century Gothic"/>
              <a:sym typeface="Century Gothic"/>
            </a:endParaRPr>
          </a:p>
          <a:p>
            <a:pPr indent="-387350" lvl="0" marL="342900" marR="0" rtl="0" algn="l">
              <a:lnSpc>
                <a:spcPct val="100000"/>
              </a:lnSpc>
              <a:spcBef>
                <a:spcPts val="0"/>
              </a:spcBef>
              <a:spcAft>
                <a:spcPts val="0"/>
              </a:spcAft>
              <a:buClr>
                <a:schemeClr val="dk1"/>
              </a:buClr>
              <a:buSzPts val="2700"/>
              <a:buFont typeface="Noto Sans Symbols"/>
              <a:buChar char="⮚"/>
            </a:pPr>
            <a:r>
              <a:rPr b="0" i="0" lang="en-GB" sz="2700" u="none" cap="none" strike="noStrike">
                <a:solidFill>
                  <a:schemeClr val="dk1"/>
                </a:solidFill>
                <a:latin typeface="Century Gothic"/>
                <a:ea typeface="Century Gothic"/>
                <a:cs typeface="Century Gothic"/>
                <a:sym typeface="Century Gothic"/>
              </a:rPr>
              <a:t>Children will learn to use both terms </a:t>
            </a:r>
            <a:r>
              <a:rPr b="1" i="0" lang="en-GB" sz="2700" u="none" cap="none" strike="noStrike">
                <a:solidFill>
                  <a:schemeClr val="dk1"/>
                </a:solidFill>
                <a:latin typeface="Century Gothic"/>
                <a:ea typeface="Century Gothic"/>
                <a:cs typeface="Century Gothic"/>
                <a:sym typeface="Century Gothic"/>
              </a:rPr>
              <a:t>blending</a:t>
            </a:r>
            <a:r>
              <a:rPr b="0" i="0" lang="en-GB" sz="2700" u="none" cap="none" strike="noStrike">
                <a:solidFill>
                  <a:schemeClr val="dk1"/>
                </a:solidFill>
                <a:latin typeface="Century Gothic"/>
                <a:ea typeface="Century Gothic"/>
                <a:cs typeface="Century Gothic"/>
                <a:sym typeface="Century Gothic"/>
              </a:rPr>
              <a:t> and </a:t>
            </a:r>
            <a:r>
              <a:rPr b="1" i="0" lang="en-GB" sz="2700" u="none" cap="none" strike="noStrike">
                <a:solidFill>
                  <a:schemeClr val="dk1"/>
                </a:solidFill>
                <a:latin typeface="Century Gothic"/>
                <a:ea typeface="Century Gothic"/>
                <a:cs typeface="Century Gothic"/>
                <a:sym typeface="Century Gothic"/>
              </a:rPr>
              <a:t>segmenting</a:t>
            </a:r>
            <a:r>
              <a:rPr b="0" i="0" lang="en-GB" sz="2700" u="none" cap="none" strike="noStrike">
                <a:solidFill>
                  <a:schemeClr val="dk1"/>
                </a:solidFill>
                <a:latin typeface="Century Gothic"/>
                <a:ea typeface="Century Gothic"/>
                <a:cs typeface="Century Gothic"/>
                <a:sym typeface="Century Gothic"/>
              </a:rPr>
              <a:t>.</a:t>
            </a:r>
            <a:endParaRPr b="0" i="0" sz="21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4"/>
          <p:cNvSpPr txBox="1"/>
          <p:nvPr>
            <p:ph type="title"/>
          </p:nvPr>
        </p:nvSpPr>
        <p:spPr>
          <a:xfrm>
            <a:off x="17463" y="-16647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C000"/>
              </a:buClr>
              <a:buSzPts val="4000"/>
              <a:buFont typeface="Century Gothic"/>
              <a:buNone/>
            </a:pPr>
            <a:r>
              <a:rPr b="1" lang="en-GB" sz="4700">
                <a:solidFill>
                  <a:srgbClr val="FFC000"/>
                </a:solidFill>
                <a:latin typeface="Century Gothic"/>
                <a:ea typeface="Century Gothic"/>
                <a:cs typeface="Century Gothic"/>
                <a:sym typeface="Century Gothic"/>
              </a:rPr>
              <a:t>Phase 3</a:t>
            </a:r>
            <a:endParaRPr sz="5100"/>
          </a:p>
        </p:txBody>
      </p:sp>
      <p:sp>
        <p:nvSpPr>
          <p:cNvPr id="186" name="Google Shape;186;p14"/>
          <p:cNvSpPr/>
          <p:nvPr/>
        </p:nvSpPr>
        <p:spPr>
          <a:xfrm>
            <a:off x="186601" y="923150"/>
            <a:ext cx="5075400" cy="2862300"/>
          </a:xfrm>
          <a:prstGeom prst="rect">
            <a:avLst/>
          </a:prstGeom>
          <a:noFill/>
          <a:ln>
            <a:noFill/>
          </a:ln>
        </p:spPr>
        <p:txBody>
          <a:bodyPr anchorCtr="0" anchor="t" bIns="45700" lIns="91425" spcFirstLastPara="1" rIns="91425" wrap="square" tIns="45700">
            <a:spAutoFit/>
          </a:bodyPr>
          <a:lstStyle/>
          <a:p>
            <a:pPr indent="-400050" lvl="0" marL="342900" marR="0" rtl="0" algn="l">
              <a:lnSpc>
                <a:spcPct val="100000"/>
              </a:lnSpc>
              <a:spcBef>
                <a:spcPts val="0"/>
              </a:spcBef>
              <a:spcAft>
                <a:spcPts val="0"/>
              </a:spcAft>
              <a:buClr>
                <a:schemeClr val="dk1"/>
              </a:buClr>
              <a:buSzPts val="2900"/>
              <a:buFont typeface="Noto Sans Symbols"/>
              <a:buChar char="⮚"/>
            </a:pPr>
            <a:r>
              <a:rPr b="0" i="0" lang="en-GB" sz="2900" u="none" cap="none" strike="noStrike">
                <a:solidFill>
                  <a:schemeClr val="dk1"/>
                </a:solidFill>
                <a:latin typeface="Century Gothic"/>
                <a:ea typeface="Century Gothic"/>
                <a:cs typeface="Century Gothic"/>
                <a:sym typeface="Century Gothic"/>
              </a:rPr>
              <a:t>14 new sounds</a:t>
            </a:r>
            <a:endParaRPr b="0" i="0" sz="2300" u="none" cap="none" strike="noStrike">
              <a:solidFill>
                <a:srgbClr val="000000"/>
              </a:solidFill>
              <a:latin typeface="Arial"/>
              <a:ea typeface="Arial"/>
              <a:cs typeface="Arial"/>
              <a:sym typeface="Arial"/>
            </a:endParaRPr>
          </a:p>
          <a:p>
            <a:pPr indent="-215900" lvl="0" marL="342900" marR="0" rtl="0" algn="l">
              <a:lnSpc>
                <a:spcPct val="100000"/>
              </a:lnSpc>
              <a:spcBef>
                <a:spcPts val="0"/>
              </a:spcBef>
              <a:spcAft>
                <a:spcPts val="0"/>
              </a:spcAft>
              <a:buClr>
                <a:schemeClr val="dk1"/>
              </a:buClr>
              <a:buSzPts val="2000"/>
              <a:buFont typeface="Noto Sans Symbols"/>
              <a:buNone/>
            </a:pPr>
            <a:r>
              <a:t/>
            </a:r>
            <a:endParaRPr b="0" i="0" sz="2900" u="none" cap="none" strike="noStrike">
              <a:solidFill>
                <a:schemeClr val="dk1"/>
              </a:solidFill>
              <a:latin typeface="Century Gothic"/>
              <a:ea typeface="Century Gothic"/>
              <a:cs typeface="Century Gothic"/>
              <a:sym typeface="Century Gothic"/>
            </a:endParaRPr>
          </a:p>
          <a:p>
            <a:pPr indent="-400050" lvl="0" marL="342900" marR="0" rtl="0" algn="l">
              <a:lnSpc>
                <a:spcPct val="100000"/>
              </a:lnSpc>
              <a:spcBef>
                <a:spcPts val="0"/>
              </a:spcBef>
              <a:spcAft>
                <a:spcPts val="0"/>
              </a:spcAft>
              <a:buClr>
                <a:schemeClr val="dk1"/>
              </a:buClr>
              <a:buSzPts val="2900"/>
              <a:buFont typeface="Noto Sans Symbols"/>
              <a:buChar char="⮚"/>
            </a:pPr>
            <a:r>
              <a:rPr b="0" i="0" lang="en-GB" sz="2900" u="none" cap="none" strike="noStrike">
                <a:solidFill>
                  <a:schemeClr val="dk1"/>
                </a:solidFill>
                <a:latin typeface="Century Gothic"/>
                <a:ea typeface="Century Gothic"/>
                <a:cs typeface="Century Gothic"/>
                <a:sym typeface="Century Gothic"/>
              </a:rPr>
              <a:t>They will apply these to the sounds previously learnt in Phase 2 to read and spell longer words containing:</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900" u="none" cap="none" strike="noStrike">
                <a:solidFill>
                  <a:schemeClr val="dk1"/>
                </a:solidFill>
                <a:latin typeface="Century Gothic"/>
                <a:ea typeface="Century Gothic"/>
                <a:cs typeface="Century Gothic"/>
                <a:sym typeface="Century Gothic"/>
              </a:rPr>
              <a:t>         -Two or more digraphs (chairs</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900" u="none" cap="none" strike="noStrike">
                <a:solidFill>
                  <a:schemeClr val="dk1"/>
                </a:solidFill>
                <a:latin typeface="Century Gothic"/>
                <a:ea typeface="Century Gothic"/>
                <a:cs typeface="Century Gothic"/>
                <a:sym typeface="Century Gothic"/>
              </a:rPr>
              <a:t>           etc)</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900" u="none" cap="none" strike="noStrike">
                <a:solidFill>
                  <a:schemeClr val="dk1"/>
                </a:solidFill>
                <a:latin typeface="Century Gothic"/>
                <a:ea typeface="Century Gothic"/>
                <a:cs typeface="Century Gothic"/>
                <a:sym typeface="Century Gothic"/>
              </a:rPr>
              <a:t>        -Compound words (sunset,</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900" u="none" cap="none" strike="noStrike">
                <a:solidFill>
                  <a:schemeClr val="dk1"/>
                </a:solidFill>
                <a:latin typeface="Century Gothic"/>
                <a:ea typeface="Century Gothic"/>
                <a:cs typeface="Century Gothic"/>
                <a:sym typeface="Century Gothic"/>
              </a:rPr>
              <a:t>         farmyard)</a:t>
            </a:r>
            <a:endParaRPr b="0" i="0" sz="2900" u="none" cap="none" strike="noStrike">
              <a:solidFill>
                <a:schemeClr val="dk1"/>
              </a:solidFill>
              <a:latin typeface="Century Gothic"/>
              <a:ea typeface="Century Gothic"/>
              <a:cs typeface="Century Gothic"/>
              <a:sym typeface="Century Gothic"/>
            </a:endParaRPr>
          </a:p>
        </p:txBody>
      </p:sp>
      <p:pic>
        <p:nvPicPr>
          <p:cNvPr id="187" name="Google Shape;187;p14"/>
          <p:cNvPicPr preferRelativeResize="0"/>
          <p:nvPr/>
        </p:nvPicPr>
        <p:blipFill rotWithShape="1">
          <a:blip r:embed="rId3">
            <a:alphaModFix/>
          </a:blip>
          <a:srcRect b="0" l="0" r="0" t="0"/>
          <a:stretch/>
        </p:blipFill>
        <p:spPr>
          <a:xfrm>
            <a:off x="4997235" y="1159110"/>
            <a:ext cx="3581077" cy="4648727"/>
          </a:xfrm>
          <a:prstGeom prst="rect">
            <a:avLst/>
          </a:prstGeom>
          <a:noFill/>
          <a:ln>
            <a:noFill/>
          </a:ln>
        </p:spPr>
      </p:pic>
      <p:pic>
        <p:nvPicPr>
          <p:cNvPr id="188" name="Google Shape;188;p14"/>
          <p:cNvPicPr preferRelativeResize="0"/>
          <p:nvPr/>
        </p:nvPicPr>
        <p:blipFill rotWithShape="1">
          <a:blip r:embed="rId4">
            <a:alphaModFix/>
          </a:blip>
          <a:srcRect b="0" l="0" r="0" t="0"/>
          <a:stretch/>
        </p:blipFill>
        <p:spPr>
          <a:xfrm>
            <a:off x="8237160" y="0"/>
            <a:ext cx="3954840" cy="389999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5"/>
          <p:cNvSpPr txBox="1"/>
          <p:nvPr>
            <p:ph type="title"/>
          </p:nvPr>
        </p:nvSpPr>
        <p:spPr>
          <a:xfrm>
            <a:off x="179522"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7030A0"/>
              </a:buClr>
              <a:buSzPts val="4000"/>
              <a:buFont typeface="Century Gothic"/>
              <a:buNone/>
            </a:pPr>
            <a:r>
              <a:rPr b="1" lang="en-GB" sz="5600">
                <a:solidFill>
                  <a:srgbClr val="7030A0"/>
                </a:solidFill>
                <a:latin typeface="Century Gothic"/>
                <a:ea typeface="Century Gothic"/>
                <a:cs typeface="Century Gothic"/>
                <a:sym typeface="Century Gothic"/>
              </a:rPr>
              <a:t>Phase 4</a:t>
            </a:r>
            <a:endParaRPr sz="6000"/>
          </a:p>
        </p:txBody>
      </p:sp>
      <p:sp>
        <p:nvSpPr>
          <p:cNvPr id="194" name="Google Shape;194;p15"/>
          <p:cNvSpPr/>
          <p:nvPr/>
        </p:nvSpPr>
        <p:spPr>
          <a:xfrm>
            <a:off x="499248" y="2146350"/>
            <a:ext cx="10790400" cy="3201000"/>
          </a:xfrm>
          <a:prstGeom prst="rect">
            <a:avLst/>
          </a:prstGeom>
          <a:noFill/>
          <a:ln>
            <a:noFill/>
          </a:ln>
        </p:spPr>
        <p:txBody>
          <a:bodyPr anchorCtr="0" anchor="ctr"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2200"/>
              <a:buFont typeface="Noto Sans Symbols"/>
              <a:buChar char="⮚"/>
            </a:pPr>
            <a:r>
              <a:rPr b="0" i="0" lang="en-GB" sz="2400" u="none" cap="none" strike="noStrike">
                <a:solidFill>
                  <a:schemeClr val="dk1"/>
                </a:solidFill>
                <a:latin typeface="Century Gothic"/>
                <a:ea typeface="Century Gothic"/>
                <a:cs typeface="Century Gothic"/>
                <a:sym typeface="Century Gothic"/>
              </a:rPr>
              <a:t> </a:t>
            </a:r>
            <a:r>
              <a:rPr b="0" i="0" lang="en-GB" sz="3000" u="none" cap="none" strike="noStrike">
                <a:solidFill>
                  <a:schemeClr val="dk1"/>
                </a:solidFill>
                <a:latin typeface="Century Gothic"/>
                <a:ea typeface="Century Gothic"/>
                <a:cs typeface="Century Gothic"/>
                <a:sym typeface="Century Gothic"/>
              </a:rPr>
              <a:t>Does not introduce any new phonemes.</a:t>
            </a:r>
            <a:endParaRPr b="0" i="0" sz="2400" u="none" cap="none" strike="noStrike">
              <a:solidFill>
                <a:srgbClr val="000000"/>
              </a:solidFill>
              <a:latin typeface="Arial"/>
              <a:ea typeface="Arial"/>
              <a:cs typeface="Arial"/>
              <a:sym typeface="Arial"/>
            </a:endParaRPr>
          </a:p>
          <a:p>
            <a:pPr indent="-215900" lvl="0" marL="342900" marR="0" rtl="0" algn="l">
              <a:lnSpc>
                <a:spcPct val="100000"/>
              </a:lnSpc>
              <a:spcBef>
                <a:spcPts val="0"/>
              </a:spcBef>
              <a:spcAft>
                <a:spcPts val="0"/>
              </a:spcAft>
              <a:buClr>
                <a:schemeClr val="dk2"/>
              </a:buClr>
              <a:buSzPts val="2000"/>
              <a:buFont typeface="Noto Sans Symbols"/>
              <a:buNone/>
            </a:pPr>
            <a:r>
              <a:t/>
            </a:r>
            <a:endParaRPr b="0" i="0" sz="3000" u="none" cap="none" strike="noStrike">
              <a:solidFill>
                <a:schemeClr val="dk1"/>
              </a:solidFill>
              <a:latin typeface="Century Gothic"/>
              <a:ea typeface="Century Gothic"/>
              <a:cs typeface="Century Gothic"/>
              <a:sym typeface="Century Gothic"/>
            </a:endParaRPr>
          </a:p>
          <a:p>
            <a:pPr indent="-406400" lvl="0" marL="342900" marR="0" rtl="0" algn="l">
              <a:lnSpc>
                <a:spcPct val="10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Century Gothic"/>
                <a:ea typeface="Century Gothic"/>
                <a:cs typeface="Century Gothic"/>
                <a:sym typeface="Century Gothic"/>
              </a:rPr>
              <a:t>Reading and spelling words with four or more phonemes that they already know.</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3000" u="none" cap="none" strike="noStrike">
              <a:solidFill>
                <a:schemeClr val="dk1"/>
              </a:solidFill>
              <a:latin typeface="Century Gothic"/>
              <a:ea typeface="Century Gothic"/>
              <a:cs typeface="Century Gothic"/>
              <a:sym typeface="Century Gothic"/>
            </a:endParaRPr>
          </a:p>
          <a:p>
            <a:pPr indent="-406400" lvl="0" marL="342900" marR="0" rtl="0" algn="l">
              <a:lnSpc>
                <a:spcPct val="10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Century Gothic"/>
                <a:ea typeface="Century Gothic"/>
                <a:cs typeface="Century Gothic"/>
                <a:sym typeface="Century Gothic"/>
              </a:rPr>
              <a:t>Longer words</a:t>
            </a:r>
            <a:endParaRPr b="0" i="0" sz="2400" u="none" cap="none" strike="noStrike">
              <a:solidFill>
                <a:srgbClr val="000000"/>
              </a:solidFill>
              <a:latin typeface="Arial"/>
              <a:ea typeface="Arial"/>
              <a:cs typeface="Arial"/>
              <a:sym typeface="Arial"/>
            </a:endParaRPr>
          </a:p>
          <a:p>
            <a:pPr indent="-215900" lvl="0" marL="342900" marR="0" rtl="0" algn="l">
              <a:lnSpc>
                <a:spcPct val="100000"/>
              </a:lnSpc>
              <a:spcBef>
                <a:spcPts val="0"/>
              </a:spcBef>
              <a:spcAft>
                <a:spcPts val="0"/>
              </a:spcAft>
              <a:buClr>
                <a:schemeClr val="dk2"/>
              </a:buClr>
              <a:buSzPts val="2000"/>
              <a:buFont typeface="Noto Sans Symbols"/>
              <a:buNone/>
            </a:pPr>
            <a:r>
              <a:t/>
            </a:r>
            <a:endParaRPr b="0" i="0" sz="3000" u="none" cap="none" strike="noStrike">
              <a:solidFill>
                <a:schemeClr val="dk1"/>
              </a:solidFill>
              <a:latin typeface="Century Gothic"/>
              <a:ea typeface="Century Gothic"/>
              <a:cs typeface="Century Gothic"/>
              <a:sym typeface="Century Gothic"/>
            </a:endParaRPr>
          </a:p>
          <a:p>
            <a:pPr indent="-406400" lvl="0" marL="342900" marR="0" rtl="0" algn="l">
              <a:lnSpc>
                <a:spcPct val="10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Century Gothic"/>
                <a:ea typeface="Century Gothic"/>
                <a:cs typeface="Century Gothic"/>
                <a:sym typeface="Century Gothic"/>
              </a:rPr>
              <a:t>Compound words</a:t>
            </a:r>
            <a:endParaRPr b="0" i="0" sz="2400" u="none" cap="none" strike="noStrike">
              <a:solidFill>
                <a:srgbClr val="000000"/>
              </a:solidFill>
              <a:latin typeface="Arial"/>
              <a:ea typeface="Arial"/>
              <a:cs typeface="Arial"/>
              <a:sym typeface="Arial"/>
            </a:endParaRPr>
          </a:p>
          <a:p>
            <a:pPr indent="-215900" lvl="0" marL="342900" marR="0" rtl="0" algn="l">
              <a:lnSpc>
                <a:spcPct val="100000"/>
              </a:lnSpc>
              <a:spcBef>
                <a:spcPts val="0"/>
              </a:spcBef>
              <a:spcAft>
                <a:spcPts val="0"/>
              </a:spcAft>
              <a:buClr>
                <a:schemeClr val="dk2"/>
              </a:buClr>
              <a:buSzPts val="2000"/>
              <a:buFont typeface="Noto Sans Symbols"/>
              <a:buNone/>
            </a:pPr>
            <a:r>
              <a:t/>
            </a:r>
            <a:endParaRPr b="0" i="0" sz="3000" u="none" cap="none" strike="noStrike">
              <a:solidFill>
                <a:schemeClr val="dk1"/>
              </a:solidFill>
              <a:latin typeface="Century Gothic"/>
              <a:ea typeface="Century Gothic"/>
              <a:cs typeface="Century Gothic"/>
              <a:sym typeface="Century Gothic"/>
            </a:endParaRPr>
          </a:p>
          <a:p>
            <a:pPr indent="-406400" lvl="0" marL="342900" marR="0" rtl="0" algn="l">
              <a:lnSpc>
                <a:spcPct val="10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Century Gothic"/>
                <a:ea typeface="Century Gothic"/>
                <a:cs typeface="Century Gothic"/>
                <a:sym typeface="Century Gothic"/>
              </a:rPr>
              <a:t>Words ending in a suffix –ing, -ed, -er etc</a:t>
            </a:r>
            <a:endParaRPr b="0" i="0" sz="3000" u="none" cap="none" strike="noStrike">
              <a:solidFill>
                <a:schemeClr val="dk1"/>
              </a:solidFill>
              <a:latin typeface="Century Gothic"/>
              <a:ea typeface="Century Gothic"/>
              <a:cs typeface="Century Gothic"/>
              <a:sym typeface="Century Gothic"/>
            </a:endParaRPr>
          </a:p>
        </p:txBody>
      </p:sp>
      <p:pic>
        <p:nvPicPr>
          <p:cNvPr descr="Image result for kids books in a pile" id="195" name="Google Shape;195;p15"/>
          <p:cNvPicPr preferRelativeResize="0"/>
          <p:nvPr/>
        </p:nvPicPr>
        <p:blipFill rotWithShape="1">
          <a:blip r:embed="rId3">
            <a:alphaModFix/>
          </a:blip>
          <a:srcRect b="0" l="0" r="0" t="0"/>
          <a:stretch/>
        </p:blipFill>
        <p:spPr>
          <a:xfrm>
            <a:off x="9646230" y="4724410"/>
            <a:ext cx="2421784" cy="197375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6"/>
          <p:cNvSpPr txBox="1"/>
          <p:nvPr>
            <p:ph type="title"/>
          </p:nvPr>
        </p:nvSpPr>
        <p:spPr>
          <a:xfrm>
            <a:off x="123024" y="-140236"/>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4000"/>
              <a:buFont typeface="Century Gothic"/>
              <a:buNone/>
            </a:pPr>
            <a:r>
              <a:rPr b="1" lang="en-GB" sz="5000">
                <a:solidFill>
                  <a:srgbClr val="FF0000"/>
                </a:solidFill>
                <a:latin typeface="Century Gothic"/>
                <a:ea typeface="Century Gothic"/>
                <a:cs typeface="Century Gothic"/>
                <a:sym typeface="Century Gothic"/>
              </a:rPr>
              <a:t>Phase 5</a:t>
            </a:r>
            <a:endParaRPr sz="5400"/>
          </a:p>
        </p:txBody>
      </p:sp>
      <p:sp>
        <p:nvSpPr>
          <p:cNvPr id="201" name="Google Shape;201;p16"/>
          <p:cNvSpPr/>
          <p:nvPr/>
        </p:nvSpPr>
        <p:spPr>
          <a:xfrm>
            <a:off x="318109" y="1797906"/>
            <a:ext cx="8099400" cy="2893200"/>
          </a:xfrm>
          <a:prstGeom prst="rect">
            <a:avLst/>
          </a:prstGeom>
          <a:noFill/>
          <a:ln>
            <a:noFill/>
          </a:ln>
        </p:spPr>
        <p:txBody>
          <a:bodyPr anchorCtr="0" anchor="ctr" bIns="45700" lIns="91425" spcFirstLastPara="1" rIns="91425" wrap="square" tIns="45700">
            <a:spAutoFit/>
          </a:bodyPr>
          <a:lstStyle/>
          <a:p>
            <a:pPr indent="-393700" lvl="0" marL="342900" marR="0" rtl="0" algn="l">
              <a:lnSpc>
                <a:spcPct val="10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Century Gothic"/>
                <a:ea typeface="Century Gothic"/>
                <a:cs typeface="Century Gothic"/>
                <a:sym typeface="Century Gothic"/>
              </a:rPr>
              <a:t>Review phase 3 and 4</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800" u="none" cap="none" strike="noStrike">
              <a:solidFill>
                <a:schemeClr val="dk1"/>
              </a:solidFill>
              <a:latin typeface="Century Gothic"/>
              <a:ea typeface="Century Gothic"/>
              <a:cs typeface="Century Gothic"/>
              <a:sym typeface="Century Gothic"/>
            </a:endParaRPr>
          </a:p>
          <a:p>
            <a:pPr indent="-393700" lvl="0" marL="342900" marR="0" rtl="0" algn="l">
              <a:lnSpc>
                <a:spcPct val="10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Century Gothic"/>
                <a:ea typeface="Century Gothic"/>
                <a:cs typeface="Century Gothic"/>
                <a:sym typeface="Century Gothic"/>
              </a:rPr>
              <a:t>Learn new graphemes for reading including split-diagraphs</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0" i="0" sz="2800" u="none" cap="none" strike="noStrike">
              <a:solidFill>
                <a:schemeClr val="dk1"/>
              </a:solidFill>
              <a:latin typeface="Century Gothic"/>
              <a:ea typeface="Century Gothic"/>
              <a:cs typeface="Century Gothic"/>
              <a:sym typeface="Century Gothic"/>
            </a:endParaRPr>
          </a:p>
          <a:p>
            <a:pPr indent="-393700" lvl="0" marL="342900" marR="0" rtl="0" algn="l">
              <a:lnSpc>
                <a:spcPct val="10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Century Gothic"/>
                <a:ea typeface="Century Gothic"/>
                <a:cs typeface="Century Gothic"/>
                <a:sym typeface="Century Gothic"/>
              </a:rPr>
              <a:t>Learn alternative pronunciation/spelling</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Noto Sans Symbols"/>
              <a:buNone/>
            </a:pPr>
            <a:r>
              <a:rPr b="0" i="0" lang="en-GB" sz="2800" u="none" cap="none" strike="noStrike">
                <a:solidFill>
                  <a:schemeClr val="dk1"/>
                </a:solidFill>
                <a:latin typeface="Century Gothic"/>
                <a:ea typeface="Century Gothic"/>
                <a:cs typeface="Century Gothic"/>
                <a:sym typeface="Century Gothic"/>
              </a:rPr>
              <a:t>      </a:t>
            </a:r>
            <a:r>
              <a:rPr b="1" i="0" lang="en-GB" sz="2800" u="none" cap="none" strike="noStrike">
                <a:solidFill>
                  <a:srgbClr val="00B050"/>
                </a:solidFill>
                <a:latin typeface="Century Gothic"/>
                <a:ea typeface="Century Gothic"/>
                <a:cs typeface="Century Gothic"/>
                <a:sym typeface="Century Gothic"/>
              </a:rPr>
              <a:t>meat/bread	     cow/blow	               bear/hear</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2"/>
              </a:buClr>
              <a:buSzPts val="2000"/>
              <a:buFont typeface="Noto Sans Symbols"/>
              <a:buNone/>
            </a:pPr>
            <a:r>
              <a:t/>
            </a:r>
            <a:endParaRPr b="1" i="0" sz="2000" u="none" cap="none" strike="noStrike">
              <a:solidFill>
                <a:srgbClr val="00B05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2"/>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200"/>
              <a:buFont typeface="Noto Sans Symbols"/>
              <a:buNone/>
            </a:pPr>
            <a:r>
              <a:rPr b="0" i="0" lang="en-GB" sz="22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202" name="Google Shape;202;p16"/>
          <p:cNvPicPr preferRelativeResize="0"/>
          <p:nvPr/>
        </p:nvPicPr>
        <p:blipFill rotWithShape="1">
          <a:blip r:embed="rId3">
            <a:alphaModFix/>
          </a:blip>
          <a:srcRect b="0" l="0" r="0" t="0"/>
          <a:stretch/>
        </p:blipFill>
        <p:spPr>
          <a:xfrm>
            <a:off x="5496601" y="3751226"/>
            <a:ext cx="6448642" cy="28931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txBox="1"/>
          <p:nvPr/>
        </p:nvSpPr>
        <p:spPr>
          <a:xfrm>
            <a:off x="3503712" y="175098"/>
            <a:ext cx="5112568"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000"/>
              <a:buFont typeface="Calibri"/>
              <a:buNone/>
            </a:pPr>
            <a:r>
              <a:t/>
            </a:r>
            <a:endParaRPr b="1" i="0" sz="4000" u="none" cap="none" strike="noStrike">
              <a:solidFill>
                <a:schemeClr val="dk1"/>
              </a:solidFill>
              <a:latin typeface="Century Gothic"/>
              <a:ea typeface="Century Gothic"/>
              <a:cs typeface="Century Gothic"/>
              <a:sym typeface="Century Gothic"/>
            </a:endParaRPr>
          </a:p>
        </p:txBody>
      </p:sp>
      <p:sp>
        <p:nvSpPr>
          <p:cNvPr id="208" name="Google Shape;208;p17"/>
          <p:cNvSpPr txBox="1"/>
          <p:nvPr/>
        </p:nvSpPr>
        <p:spPr>
          <a:xfrm>
            <a:off x="3215680" y="3274218"/>
            <a:ext cx="6300700"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F0"/>
              </a:buClr>
              <a:buSzPts val="7200"/>
              <a:buFont typeface="Century Gothic"/>
              <a:buNone/>
            </a:pPr>
            <a:r>
              <a:rPr b="1" i="0" lang="en-GB" sz="7200" u="none" cap="none" strike="noStrike">
                <a:solidFill>
                  <a:srgbClr val="00B0F0"/>
                </a:solidFill>
                <a:latin typeface="Century Gothic"/>
                <a:ea typeface="Century Gothic"/>
                <a:cs typeface="Century Gothic"/>
                <a:sym typeface="Century Gothic"/>
              </a:rPr>
              <a:t>s </a:t>
            </a:r>
            <a:r>
              <a:rPr b="1" i="0" lang="en-GB" sz="7200" u="none" cap="none" strike="noStrike">
                <a:solidFill>
                  <a:srgbClr val="00B050"/>
                </a:solidFill>
                <a:latin typeface="Century Gothic"/>
                <a:ea typeface="Century Gothic"/>
                <a:cs typeface="Century Gothic"/>
                <a:sym typeface="Century Gothic"/>
              </a:rPr>
              <a:t>igh</a:t>
            </a:r>
            <a:r>
              <a:rPr b="1" i="0" lang="en-GB" sz="7200" u="none" cap="none" strike="noStrike">
                <a:solidFill>
                  <a:srgbClr val="FF0000"/>
                </a:solidFill>
                <a:latin typeface="Century Gothic"/>
                <a:ea typeface="Century Gothic"/>
                <a:cs typeface="Century Gothic"/>
                <a:sym typeface="Century Gothic"/>
              </a:rPr>
              <a:t> </a:t>
            </a:r>
            <a:r>
              <a:rPr b="1" i="0" lang="en-GB" sz="7200" u="none" cap="none" strike="noStrike">
                <a:solidFill>
                  <a:srgbClr val="7030A0"/>
                </a:solidFill>
                <a:latin typeface="Century Gothic"/>
                <a:ea typeface="Century Gothic"/>
                <a:cs typeface="Century Gothic"/>
                <a:sym typeface="Century Gothic"/>
              </a:rPr>
              <a:t>ed</a:t>
            </a:r>
            <a:endParaRPr b="1" i="0" sz="4800" u="none" cap="none" strike="noStrike">
              <a:solidFill>
                <a:srgbClr val="7030A0"/>
              </a:solidFill>
              <a:latin typeface="Century Gothic"/>
              <a:ea typeface="Century Gothic"/>
              <a:cs typeface="Century Gothic"/>
              <a:sym typeface="Century Gothic"/>
            </a:endParaRPr>
          </a:p>
        </p:txBody>
      </p:sp>
      <p:sp>
        <p:nvSpPr>
          <p:cNvPr id="209" name="Google Shape;209;p17"/>
          <p:cNvSpPr txBox="1"/>
          <p:nvPr/>
        </p:nvSpPr>
        <p:spPr>
          <a:xfrm>
            <a:off x="1691750" y="2060848"/>
            <a:ext cx="3312368"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F0"/>
              </a:buClr>
              <a:buSzPts val="4000"/>
              <a:buFont typeface="Century Gothic"/>
              <a:buNone/>
            </a:pPr>
            <a:r>
              <a:rPr b="1" i="1" lang="en-GB" sz="4000" u="none" cap="none" strike="noStrike">
                <a:solidFill>
                  <a:srgbClr val="00B0F0"/>
                </a:solidFill>
                <a:latin typeface="Century Gothic"/>
                <a:ea typeface="Century Gothic"/>
                <a:cs typeface="Century Gothic"/>
                <a:sym typeface="Century Gothic"/>
              </a:rPr>
              <a:t>Phase 2</a:t>
            </a:r>
            <a:endParaRPr b="0" i="0" sz="1400" u="none" cap="none" strike="noStrike">
              <a:solidFill>
                <a:srgbClr val="000000"/>
              </a:solidFill>
              <a:latin typeface="Arial"/>
              <a:ea typeface="Arial"/>
              <a:cs typeface="Arial"/>
              <a:sym typeface="Arial"/>
            </a:endParaRPr>
          </a:p>
        </p:txBody>
      </p:sp>
      <p:sp>
        <p:nvSpPr>
          <p:cNvPr id="210" name="Google Shape;210;p17"/>
          <p:cNvSpPr txBox="1"/>
          <p:nvPr/>
        </p:nvSpPr>
        <p:spPr>
          <a:xfrm>
            <a:off x="4295800" y="4653136"/>
            <a:ext cx="3312368"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50"/>
              </a:buClr>
              <a:buSzPts val="4000"/>
              <a:buFont typeface="Century Gothic"/>
              <a:buNone/>
            </a:pPr>
            <a:r>
              <a:rPr b="1" i="1" lang="en-GB" sz="4000" u="none" cap="none" strike="noStrike">
                <a:solidFill>
                  <a:srgbClr val="00B050"/>
                </a:solidFill>
                <a:latin typeface="Century Gothic"/>
                <a:ea typeface="Century Gothic"/>
                <a:cs typeface="Century Gothic"/>
                <a:sym typeface="Century Gothic"/>
              </a:rPr>
              <a:t>Phase 3</a:t>
            </a:r>
            <a:endParaRPr b="0" i="0" sz="1400" u="none" cap="none" strike="noStrike">
              <a:solidFill>
                <a:srgbClr val="000000"/>
              </a:solidFill>
              <a:latin typeface="Arial"/>
              <a:ea typeface="Arial"/>
              <a:cs typeface="Arial"/>
              <a:sym typeface="Arial"/>
            </a:endParaRPr>
          </a:p>
        </p:txBody>
      </p:sp>
      <p:sp>
        <p:nvSpPr>
          <p:cNvPr id="211" name="Google Shape;211;p17"/>
          <p:cNvSpPr txBox="1"/>
          <p:nvPr/>
        </p:nvSpPr>
        <p:spPr>
          <a:xfrm>
            <a:off x="7135533" y="1844824"/>
            <a:ext cx="3312368"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4000"/>
              <a:buFont typeface="Century Gothic"/>
              <a:buNone/>
            </a:pPr>
            <a:r>
              <a:rPr b="1" i="1" lang="en-GB" sz="4000" u="none" cap="none" strike="noStrike">
                <a:solidFill>
                  <a:srgbClr val="7030A0"/>
                </a:solidFill>
                <a:latin typeface="Century Gothic"/>
                <a:ea typeface="Century Gothic"/>
                <a:cs typeface="Century Gothic"/>
                <a:sym typeface="Century Gothic"/>
              </a:rPr>
              <a:t>Year 1 </a:t>
            </a:r>
            <a:endParaRPr b="0" i="0" sz="1400" u="none" cap="none" strike="noStrike">
              <a:solidFill>
                <a:srgbClr val="000000"/>
              </a:solidFill>
              <a:latin typeface="Arial"/>
              <a:ea typeface="Arial"/>
              <a:cs typeface="Arial"/>
              <a:sym typeface="Arial"/>
            </a:endParaRPr>
          </a:p>
        </p:txBody>
      </p:sp>
      <p:cxnSp>
        <p:nvCxnSpPr>
          <p:cNvPr id="212" name="Google Shape;212;p17"/>
          <p:cNvCxnSpPr/>
          <p:nvPr/>
        </p:nvCxnSpPr>
        <p:spPr>
          <a:xfrm>
            <a:off x="3647728" y="2852936"/>
            <a:ext cx="432048" cy="720080"/>
          </a:xfrm>
          <a:prstGeom prst="straightConnector1">
            <a:avLst/>
          </a:prstGeom>
          <a:noFill/>
          <a:ln cap="flat" cmpd="sng" w="57150">
            <a:solidFill>
              <a:schemeClr val="accent5"/>
            </a:solidFill>
            <a:prstDash val="solid"/>
            <a:miter lim="800000"/>
            <a:headEnd len="sm" w="sm" type="none"/>
            <a:tailEnd len="med" w="med" type="stealth"/>
          </a:ln>
        </p:spPr>
      </p:cxnSp>
      <p:cxnSp>
        <p:nvCxnSpPr>
          <p:cNvPr id="213" name="Google Shape;213;p17"/>
          <p:cNvCxnSpPr/>
          <p:nvPr/>
        </p:nvCxnSpPr>
        <p:spPr>
          <a:xfrm rot="10800000">
            <a:off x="6080747" y="4168289"/>
            <a:ext cx="0" cy="802244"/>
          </a:xfrm>
          <a:prstGeom prst="straightConnector1">
            <a:avLst/>
          </a:prstGeom>
          <a:noFill/>
          <a:ln cap="flat" cmpd="sng" w="57150">
            <a:solidFill>
              <a:srgbClr val="00B050"/>
            </a:solidFill>
            <a:prstDash val="solid"/>
            <a:miter lim="800000"/>
            <a:headEnd len="sm" w="sm" type="none"/>
            <a:tailEnd len="med" w="med" type="stealth"/>
          </a:ln>
        </p:spPr>
      </p:cxnSp>
      <p:cxnSp>
        <p:nvCxnSpPr>
          <p:cNvPr id="214" name="Google Shape;214;p17"/>
          <p:cNvCxnSpPr/>
          <p:nvPr/>
        </p:nvCxnSpPr>
        <p:spPr>
          <a:xfrm flipH="1">
            <a:off x="8112224" y="2996952"/>
            <a:ext cx="576064" cy="504056"/>
          </a:xfrm>
          <a:prstGeom prst="straightConnector1">
            <a:avLst/>
          </a:prstGeom>
          <a:noFill/>
          <a:ln cap="flat" cmpd="sng" w="57150">
            <a:solidFill>
              <a:schemeClr val="accent4"/>
            </a:solidFill>
            <a:prstDash val="solid"/>
            <a:miter lim="800000"/>
            <a:headEnd len="sm" w="sm" type="none"/>
            <a:tailEnd len="med" w="med" type="stealth"/>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8"/>
          <p:cNvSpPr txBox="1"/>
          <p:nvPr/>
        </p:nvSpPr>
        <p:spPr>
          <a:xfrm>
            <a:off x="3503712" y="175098"/>
            <a:ext cx="5112568"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000"/>
              <a:buFont typeface="Calibri"/>
              <a:buNone/>
            </a:pPr>
            <a:r>
              <a:t/>
            </a:r>
            <a:endParaRPr b="1" i="0" sz="4000" u="none" cap="none" strike="noStrike">
              <a:solidFill>
                <a:schemeClr val="dk1"/>
              </a:solidFill>
              <a:latin typeface="Century Gothic"/>
              <a:ea typeface="Century Gothic"/>
              <a:cs typeface="Century Gothic"/>
              <a:sym typeface="Century Gothic"/>
            </a:endParaRPr>
          </a:p>
        </p:txBody>
      </p:sp>
      <p:sp>
        <p:nvSpPr>
          <p:cNvPr id="220" name="Google Shape;220;p18"/>
          <p:cNvSpPr txBox="1"/>
          <p:nvPr/>
        </p:nvSpPr>
        <p:spPr>
          <a:xfrm>
            <a:off x="3215680" y="3274218"/>
            <a:ext cx="6300700"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F0"/>
              </a:buClr>
              <a:buSzPts val="7200"/>
              <a:buFont typeface="Century Gothic"/>
              <a:buNone/>
            </a:pPr>
            <a:r>
              <a:rPr b="1" i="0" lang="en-GB" sz="7200" u="none" cap="none" strike="noStrike">
                <a:solidFill>
                  <a:srgbClr val="00B0F0"/>
                </a:solidFill>
                <a:latin typeface="Century Gothic"/>
                <a:ea typeface="Century Gothic"/>
                <a:cs typeface="Century Gothic"/>
                <a:sym typeface="Century Gothic"/>
              </a:rPr>
              <a:t>c r </a:t>
            </a:r>
            <a:r>
              <a:rPr b="1" i="0" lang="en-GB" sz="7200" u="none" cap="none" strike="noStrike">
                <a:solidFill>
                  <a:srgbClr val="FF0000"/>
                </a:solidFill>
                <a:latin typeface="Century Gothic"/>
                <a:ea typeface="Century Gothic"/>
                <a:cs typeface="Century Gothic"/>
                <a:sym typeface="Century Gothic"/>
              </a:rPr>
              <a:t>ea </a:t>
            </a:r>
            <a:r>
              <a:rPr b="1" i="0" lang="en-GB" sz="7200" u="none" cap="none" strike="noStrike">
                <a:solidFill>
                  <a:srgbClr val="7030A0"/>
                </a:solidFill>
                <a:latin typeface="Century Gothic"/>
                <a:ea typeface="Century Gothic"/>
                <a:cs typeface="Century Gothic"/>
                <a:sym typeface="Century Gothic"/>
              </a:rPr>
              <a:t>ture</a:t>
            </a:r>
            <a:endParaRPr b="1" i="0" sz="4800" u="none" cap="none" strike="noStrike">
              <a:solidFill>
                <a:srgbClr val="7030A0"/>
              </a:solidFill>
              <a:latin typeface="Century Gothic"/>
              <a:ea typeface="Century Gothic"/>
              <a:cs typeface="Century Gothic"/>
              <a:sym typeface="Century Gothic"/>
            </a:endParaRPr>
          </a:p>
        </p:txBody>
      </p:sp>
      <p:sp>
        <p:nvSpPr>
          <p:cNvPr id="221" name="Google Shape;221;p18"/>
          <p:cNvSpPr txBox="1"/>
          <p:nvPr/>
        </p:nvSpPr>
        <p:spPr>
          <a:xfrm>
            <a:off x="1691750" y="2060848"/>
            <a:ext cx="3312368"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F0"/>
              </a:buClr>
              <a:buSzPts val="4000"/>
              <a:buFont typeface="Century Gothic"/>
              <a:buNone/>
            </a:pPr>
            <a:r>
              <a:rPr b="1" i="1" lang="en-GB" sz="4000" u="none" cap="none" strike="noStrike">
                <a:solidFill>
                  <a:srgbClr val="00B0F0"/>
                </a:solidFill>
                <a:latin typeface="Century Gothic"/>
                <a:ea typeface="Century Gothic"/>
                <a:cs typeface="Century Gothic"/>
                <a:sym typeface="Century Gothic"/>
              </a:rPr>
              <a:t>Phase 2</a:t>
            </a:r>
            <a:endParaRPr b="0" i="0" sz="1400" u="none" cap="none" strike="noStrike">
              <a:solidFill>
                <a:srgbClr val="000000"/>
              </a:solidFill>
              <a:latin typeface="Arial"/>
              <a:ea typeface="Arial"/>
              <a:cs typeface="Arial"/>
              <a:sym typeface="Arial"/>
            </a:endParaRPr>
          </a:p>
        </p:txBody>
      </p:sp>
      <p:sp>
        <p:nvSpPr>
          <p:cNvPr id="222" name="Google Shape;222;p18"/>
          <p:cNvSpPr txBox="1"/>
          <p:nvPr/>
        </p:nvSpPr>
        <p:spPr>
          <a:xfrm>
            <a:off x="4295800" y="4653136"/>
            <a:ext cx="3312368"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4000"/>
              <a:buFont typeface="Century Gothic"/>
              <a:buNone/>
            </a:pPr>
            <a:r>
              <a:rPr b="1" i="1" lang="en-GB" sz="4000" u="none" cap="none" strike="noStrike">
                <a:solidFill>
                  <a:srgbClr val="FF0000"/>
                </a:solidFill>
                <a:latin typeface="Century Gothic"/>
                <a:ea typeface="Century Gothic"/>
                <a:cs typeface="Century Gothic"/>
                <a:sym typeface="Century Gothic"/>
              </a:rPr>
              <a:t>Phase 5</a:t>
            </a:r>
            <a:endParaRPr b="0" i="0" sz="1400" u="none" cap="none" strike="noStrike">
              <a:solidFill>
                <a:srgbClr val="000000"/>
              </a:solidFill>
              <a:latin typeface="Arial"/>
              <a:ea typeface="Arial"/>
              <a:cs typeface="Arial"/>
              <a:sym typeface="Arial"/>
            </a:endParaRPr>
          </a:p>
        </p:txBody>
      </p:sp>
      <p:sp>
        <p:nvSpPr>
          <p:cNvPr id="223" name="Google Shape;223;p18"/>
          <p:cNvSpPr txBox="1"/>
          <p:nvPr/>
        </p:nvSpPr>
        <p:spPr>
          <a:xfrm>
            <a:off x="7148736" y="2132856"/>
            <a:ext cx="3312368" cy="10081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4000"/>
              <a:buFont typeface="Century Gothic"/>
              <a:buNone/>
            </a:pPr>
            <a:r>
              <a:rPr b="1" i="1" lang="en-GB" sz="4000" u="none" cap="none" strike="noStrike">
                <a:solidFill>
                  <a:srgbClr val="7030A0"/>
                </a:solidFill>
                <a:latin typeface="Century Gothic"/>
                <a:ea typeface="Century Gothic"/>
                <a:cs typeface="Century Gothic"/>
                <a:sym typeface="Century Gothic"/>
              </a:rPr>
              <a:t>Year 3/4</a:t>
            </a:r>
            <a:endParaRPr b="0" i="0" sz="1400" u="none" cap="none" strike="noStrike">
              <a:solidFill>
                <a:srgbClr val="000000"/>
              </a:solidFill>
              <a:latin typeface="Arial"/>
              <a:ea typeface="Arial"/>
              <a:cs typeface="Arial"/>
              <a:sym typeface="Arial"/>
            </a:endParaRPr>
          </a:p>
        </p:txBody>
      </p:sp>
      <p:cxnSp>
        <p:nvCxnSpPr>
          <p:cNvPr id="224" name="Google Shape;224;p18"/>
          <p:cNvCxnSpPr/>
          <p:nvPr/>
        </p:nvCxnSpPr>
        <p:spPr>
          <a:xfrm>
            <a:off x="3647728" y="2852936"/>
            <a:ext cx="432048" cy="720080"/>
          </a:xfrm>
          <a:prstGeom prst="straightConnector1">
            <a:avLst/>
          </a:prstGeom>
          <a:noFill/>
          <a:ln cap="flat" cmpd="sng" w="57150">
            <a:solidFill>
              <a:schemeClr val="accent5"/>
            </a:solidFill>
            <a:prstDash val="solid"/>
            <a:miter lim="800000"/>
            <a:headEnd len="sm" w="sm" type="none"/>
            <a:tailEnd len="med" w="med" type="stealth"/>
          </a:ln>
        </p:spPr>
      </p:cxnSp>
      <p:cxnSp>
        <p:nvCxnSpPr>
          <p:cNvPr id="225" name="Google Shape;225;p18"/>
          <p:cNvCxnSpPr/>
          <p:nvPr/>
        </p:nvCxnSpPr>
        <p:spPr>
          <a:xfrm rot="10800000">
            <a:off x="6080747" y="4168289"/>
            <a:ext cx="0" cy="802244"/>
          </a:xfrm>
          <a:prstGeom prst="straightConnector1">
            <a:avLst/>
          </a:prstGeom>
          <a:noFill/>
          <a:ln cap="flat" cmpd="sng" w="57150">
            <a:solidFill>
              <a:schemeClr val="accent2"/>
            </a:solidFill>
            <a:prstDash val="solid"/>
            <a:miter lim="800000"/>
            <a:headEnd len="sm" w="sm" type="none"/>
            <a:tailEnd len="med" w="med" type="stealth"/>
          </a:ln>
        </p:spPr>
      </p:cxnSp>
      <p:cxnSp>
        <p:nvCxnSpPr>
          <p:cNvPr id="226" name="Google Shape;226;p18"/>
          <p:cNvCxnSpPr/>
          <p:nvPr/>
        </p:nvCxnSpPr>
        <p:spPr>
          <a:xfrm flipH="1">
            <a:off x="8112224" y="2996952"/>
            <a:ext cx="576064" cy="504056"/>
          </a:xfrm>
          <a:prstGeom prst="straightConnector1">
            <a:avLst/>
          </a:prstGeom>
          <a:noFill/>
          <a:ln cap="flat" cmpd="sng" w="57150">
            <a:solidFill>
              <a:schemeClr val="accent4"/>
            </a:solidFill>
            <a:prstDash val="solid"/>
            <a:miter lim="800000"/>
            <a:headEnd len="sm" w="sm" type="none"/>
            <a:tailEnd len="med" w="med" type="stealth"/>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9"/>
          <p:cNvSpPr txBox="1"/>
          <p:nvPr/>
        </p:nvSpPr>
        <p:spPr>
          <a:xfrm>
            <a:off x="309966" y="317716"/>
            <a:ext cx="9094156" cy="307776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Tricky words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342900" lvl="0" marL="34290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Most words in the English language can be worked out using phonics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342900" lvl="0" marL="34290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Some exceptions- eg said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342900" lvl="0" marL="34290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Learn by sight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232" name="Google Shape;232;p19"/>
          <p:cNvPicPr preferRelativeResize="0"/>
          <p:nvPr/>
        </p:nvPicPr>
        <p:blipFill rotWithShape="1">
          <a:blip r:embed="rId3">
            <a:alphaModFix/>
          </a:blip>
          <a:srcRect b="0" l="0" r="0" t="0"/>
          <a:stretch/>
        </p:blipFill>
        <p:spPr>
          <a:xfrm>
            <a:off x="1846477" y="3794259"/>
            <a:ext cx="7305675" cy="25241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0"/>
          <p:cNvSpPr txBox="1"/>
          <p:nvPr/>
        </p:nvSpPr>
        <p:spPr>
          <a:xfrm>
            <a:off x="0" y="154984"/>
            <a:ext cx="9251251"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How do we teach reading in books?</a:t>
            </a:r>
            <a:endParaRPr b="1" i="0" sz="4000" u="none" cap="none" strike="noStrike">
              <a:solidFill>
                <a:schemeClr val="dk1"/>
              </a:solidFill>
              <a:latin typeface="Century Gothic"/>
              <a:ea typeface="Century Gothic"/>
              <a:cs typeface="Century Gothic"/>
              <a:sym typeface="Century Gothic"/>
            </a:endParaRPr>
          </a:p>
        </p:txBody>
      </p:sp>
      <p:sp>
        <p:nvSpPr>
          <p:cNvPr id="238" name="Google Shape;238;p20"/>
          <p:cNvSpPr txBox="1"/>
          <p:nvPr/>
        </p:nvSpPr>
        <p:spPr>
          <a:xfrm flipH="1">
            <a:off x="270564" y="1565329"/>
            <a:ext cx="6455700" cy="383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2700" u="none" cap="none" strike="noStrike">
                <a:solidFill>
                  <a:schemeClr val="dk1"/>
                </a:solidFill>
                <a:latin typeface="Century Gothic"/>
                <a:ea typeface="Century Gothic"/>
                <a:cs typeface="Century Gothic"/>
                <a:sym typeface="Century Gothic"/>
              </a:rPr>
              <a:t>Reading practice sessions are:</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700" u="none" cap="none" strike="noStrike">
              <a:solidFill>
                <a:schemeClr val="dk1"/>
              </a:solidFill>
              <a:latin typeface="Century Gothic"/>
              <a:ea typeface="Century Gothic"/>
              <a:cs typeface="Century Gothic"/>
              <a:sym typeface="Century Gothic"/>
            </a:endParaRPr>
          </a:p>
          <a:p>
            <a:pPr indent="-387350" lvl="0" marL="342900" marR="0" rtl="0" algn="l">
              <a:lnSpc>
                <a:spcPct val="100000"/>
              </a:lnSpc>
              <a:spcBef>
                <a:spcPts val="0"/>
              </a:spcBef>
              <a:spcAft>
                <a:spcPts val="0"/>
              </a:spcAft>
              <a:buClr>
                <a:schemeClr val="dk1"/>
              </a:buClr>
              <a:buSzPts val="2700"/>
              <a:buFont typeface="Noto Sans Symbols"/>
              <a:buChar char="⮚"/>
            </a:pPr>
            <a:r>
              <a:rPr b="0" i="0" lang="en-GB" sz="2700" u="none" cap="none" strike="noStrike">
                <a:solidFill>
                  <a:schemeClr val="dk1"/>
                </a:solidFill>
                <a:latin typeface="Century Gothic"/>
                <a:ea typeface="Century Gothic"/>
                <a:cs typeface="Century Gothic"/>
                <a:sym typeface="Century Gothic"/>
              </a:rPr>
              <a:t>Timetabled x3 times a week (decode, prosody, comprehension)</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700" u="none" cap="none" strike="noStrike">
              <a:solidFill>
                <a:schemeClr val="dk1"/>
              </a:solidFill>
              <a:latin typeface="Century Gothic"/>
              <a:ea typeface="Century Gothic"/>
              <a:cs typeface="Century Gothic"/>
              <a:sym typeface="Century Gothic"/>
            </a:endParaRPr>
          </a:p>
          <a:p>
            <a:pPr indent="-387350" lvl="0" marL="342900" marR="0" rtl="0" algn="l">
              <a:lnSpc>
                <a:spcPct val="100000"/>
              </a:lnSpc>
              <a:spcBef>
                <a:spcPts val="0"/>
              </a:spcBef>
              <a:spcAft>
                <a:spcPts val="0"/>
              </a:spcAft>
              <a:buClr>
                <a:schemeClr val="dk1"/>
              </a:buClr>
              <a:buSzPts val="2700"/>
              <a:buFont typeface="Noto Sans Symbols"/>
              <a:buChar char="⮚"/>
            </a:pPr>
            <a:r>
              <a:rPr b="0" i="0" lang="en-GB" sz="2700" u="none" cap="none" strike="noStrike">
                <a:solidFill>
                  <a:schemeClr val="dk1"/>
                </a:solidFill>
                <a:latin typeface="Century Gothic"/>
                <a:ea typeface="Century Gothic"/>
                <a:cs typeface="Century Gothic"/>
                <a:sym typeface="Century Gothic"/>
              </a:rPr>
              <a:t>Taught by a teacher/TA</a:t>
            </a:r>
            <a:endParaRPr b="0" i="0" sz="2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700" u="none" cap="none" strike="noStrike">
              <a:solidFill>
                <a:schemeClr val="dk1"/>
              </a:solidFill>
              <a:latin typeface="Century Gothic"/>
              <a:ea typeface="Century Gothic"/>
              <a:cs typeface="Century Gothic"/>
              <a:sym typeface="Century Gothic"/>
            </a:endParaRPr>
          </a:p>
          <a:p>
            <a:pPr indent="-387350" lvl="0" marL="342900" marR="0" rtl="0" algn="l">
              <a:lnSpc>
                <a:spcPct val="100000"/>
              </a:lnSpc>
              <a:spcBef>
                <a:spcPts val="0"/>
              </a:spcBef>
              <a:spcAft>
                <a:spcPts val="0"/>
              </a:spcAft>
              <a:buClr>
                <a:schemeClr val="dk1"/>
              </a:buClr>
              <a:buSzPts val="2700"/>
              <a:buFont typeface="Noto Sans Symbols"/>
              <a:buChar char="⮚"/>
            </a:pPr>
            <a:r>
              <a:rPr b="0" i="0" lang="en-GB" sz="2700" u="none" cap="none" strike="noStrike">
                <a:solidFill>
                  <a:schemeClr val="dk1"/>
                </a:solidFill>
                <a:latin typeface="Century Gothic"/>
                <a:ea typeface="Century Gothic"/>
                <a:cs typeface="Century Gothic"/>
                <a:sym typeface="Century Gothic"/>
              </a:rPr>
              <a:t>Taught in small groups</a:t>
            </a:r>
            <a:endParaRPr b="0" i="0" sz="2700" u="none" cap="none" strike="noStrike">
              <a:solidFill>
                <a:schemeClr val="dk1"/>
              </a:solidFill>
              <a:latin typeface="Century Gothic"/>
              <a:ea typeface="Century Gothic"/>
              <a:cs typeface="Century Gothic"/>
              <a:sym typeface="Century Gothic"/>
            </a:endParaRPr>
          </a:p>
        </p:txBody>
      </p:sp>
      <p:pic>
        <p:nvPicPr>
          <p:cNvPr id="239" name="Google Shape;239;p20"/>
          <p:cNvPicPr preferRelativeResize="0"/>
          <p:nvPr/>
        </p:nvPicPr>
        <p:blipFill rotWithShape="1">
          <a:blip r:embed="rId3">
            <a:alphaModFix/>
          </a:blip>
          <a:srcRect b="0" l="0" r="0" t="0"/>
          <a:stretch/>
        </p:blipFill>
        <p:spPr>
          <a:xfrm>
            <a:off x="6886575" y="1565329"/>
            <a:ext cx="5305425" cy="4953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1"/>
          <p:cNvSpPr txBox="1"/>
          <p:nvPr/>
        </p:nvSpPr>
        <p:spPr>
          <a:xfrm>
            <a:off x="270444" y="232475"/>
            <a:ext cx="3070071"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Assessment</a:t>
            </a:r>
            <a:endParaRPr b="1" i="0" sz="4000" u="none" cap="none" strike="noStrike">
              <a:solidFill>
                <a:schemeClr val="dk1"/>
              </a:solidFill>
              <a:latin typeface="Century Gothic"/>
              <a:ea typeface="Century Gothic"/>
              <a:cs typeface="Century Gothic"/>
              <a:sym typeface="Century Gothic"/>
            </a:endParaRPr>
          </a:p>
        </p:txBody>
      </p:sp>
      <p:sp>
        <p:nvSpPr>
          <p:cNvPr id="245" name="Google Shape;245;p21"/>
          <p:cNvSpPr txBox="1"/>
          <p:nvPr/>
        </p:nvSpPr>
        <p:spPr>
          <a:xfrm flipH="1">
            <a:off x="424070" y="1365429"/>
            <a:ext cx="10516500" cy="1108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3300" u="none" cap="none" strike="noStrike">
                <a:solidFill>
                  <a:schemeClr val="dk1"/>
                </a:solidFill>
                <a:latin typeface="Century Gothic"/>
                <a:ea typeface="Century Gothic"/>
                <a:cs typeface="Century Gothic"/>
                <a:sym typeface="Century Gothic"/>
              </a:rPr>
              <a:t>We use continued and frequent assessment to match your child to the right level of book</a:t>
            </a:r>
            <a:endParaRPr b="0" i="0" sz="3300" u="none" cap="none" strike="noStrike">
              <a:solidFill>
                <a:schemeClr val="dk1"/>
              </a:solidFill>
              <a:latin typeface="Century Gothic"/>
              <a:ea typeface="Century Gothic"/>
              <a:cs typeface="Century Gothic"/>
              <a:sym typeface="Century Gothic"/>
            </a:endParaRPr>
          </a:p>
        </p:txBody>
      </p:sp>
      <p:pic>
        <p:nvPicPr>
          <p:cNvPr id="246" name="Google Shape;246;p21"/>
          <p:cNvPicPr preferRelativeResize="0"/>
          <p:nvPr/>
        </p:nvPicPr>
        <p:blipFill rotWithShape="1">
          <a:blip r:embed="rId3">
            <a:alphaModFix/>
          </a:blip>
          <a:srcRect b="0" l="0" r="0" t="0"/>
          <a:stretch/>
        </p:blipFill>
        <p:spPr>
          <a:xfrm>
            <a:off x="2530156" y="3135340"/>
            <a:ext cx="7522731" cy="330768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2"/>
          <p:cNvSpPr txBox="1"/>
          <p:nvPr/>
        </p:nvSpPr>
        <p:spPr>
          <a:xfrm>
            <a:off x="131858" y="173416"/>
            <a:ext cx="10941900" cy="5464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Reading a book at the correct level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0" i="0" lang="en-GB" sz="2300" u="none" cap="none" strike="noStrike">
                <a:solidFill>
                  <a:schemeClr val="dk1"/>
                </a:solidFill>
                <a:latin typeface="Century Gothic"/>
                <a:ea typeface="Century Gothic"/>
                <a:cs typeface="Century Gothic"/>
                <a:sym typeface="Century Gothic"/>
              </a:rPr>
              <a:t>This means that your child should:</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300" u="none" cap="none" strike="noStrike">
              <a:solidFill>
                <a:schemeClr val="dk1"/>
              </a:solidFill>
              <a:latin typeface="Century Gothic"/>
              <a:ea typeface="Century Gothic"/>
              <a:cs typeface="Century Gothic"/>
              <a:sym typeface="Century Gothic"/>
            </a:endParaRPr>
          </a:p>
          <a:p>
            <a:pPr indent="-361950" lvl="0" marL="34290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Know all the sounds and tricky words in the phonics book well</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300" u="none" cap="none" strike="noStrike">
              <a:solidFill>
                <a:schemeClr val="dk1"/>
              </a:solidFill>
              <a:latin typeface="Century Gothic"/>
              <a:ea typeface="Century Gothic"/>
              <a:cs typeface="Century Gothic"/>
              <a:sym typeface="Century Gothic"/>
            </a:endParaRPr>
          </a:p>
          <a:p>
            <a:pPr indent="-361950" lvl="0" marL="34290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Read many of the words by silent blending-their reading should begin to feel automatic</a:t>
            </a:r>
            <a:endParaRPr b="0" i="0" sz="1700" u="none" cap="none" strike="noStrike">
              <a:solidFill>
                <a:srgbClr val="000000"/>
              </a:solidFill>
              <a:latin typeface="Arial"/>
              <a:ea typeface="Arial"/>
              <a:cs typeface="Arial"/>
              <a:sym typeface="Arial"/>
            </a:endParaRPr>
          </a:p>
          <a:p>
            <a:pPr indent="-215900" lvl="0" marL="342900" marR="0" rtl="0" algn="l">
              <a:lnSpc>
                <a:spcPct val="100000"/>
              </a:lnSpc>
              <a:spcBef>
                <a:spcPts val="0"/>
              </a:spcBef>
              <a:spcAft>
                <a:spcPts val="0"/>
              </a:spcAft>
              <a:buClr>
                <a:schemeClr val="dk1"/>
              </a:buClr>
              <a:buSzPts val="2000"/>
              <a:buFont typeface="Noto Sans Symbols"/>
              <a:buNone/>
            </a:pPr>
            <a:r>
              <a:t/>
            </a:r>
            <a:endParaRPr b="0" i="0" sz="2300" u="none" cap="none" strike="noStrike">
              <a:solidFill>
                <a:schemeClr val="dk1"/>
              </a:solidFill>
              <a:latin typeface="Century Gothic"/>
              <a:ea typeface="Century Gothic"/>
              <a:cs typeface="Century Gothic"/>
              <a:sym typeface="Century Gothic"/>
            </a:endParaRPr>
          </a:p>
          <a:p>
            <a:pPr indent="-361950" lvl="0" marL="34290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Only need to stop and sound out about 5% of the words by the end of their second read-but they should be able to do this on their own. </a:t>
            </a:r>
            <a:endParaRPr b="0" i="0" sz="17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Arial"/>
              <a:buNone/>
            </a:pPr>
            <a:r>
              <a:t/>
            </a:r>
            <a:endParaRPr b="0" i="0" sz="2300" u="none" cap="none" strike="noStrike">
              <a:solidFill>
                <a:schemeClr val="dk1"/>
              </a:solidFill>
              <a:latin typeface="Century Gothic"/>
              <a:ea typeface="Century Gothic"/>
              <a:cs typeface="Century Gothic"/>
              <a:sym typeface="Century Gothic"/>
            </a:endParaRPr>
          </a:p>
          <a:p>
            <a:pPr indent="-361950" lvl="0" marL="34290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Answer questions using the text (not the pictures)</a:t>
            </a:r>
            <a:endParaRPr b="0" i="0" sz="1700" u="none" cap="none" strike="noStrike">
              <a:solidFill>
                <a:srgbClr val="000000"/>
              </a:solidFill>
              <a:latin typeface="Arial"/>
              <a:ea typeface="Arial"/>
              <a:cs typeface="Arial"/>
              <a:sym typeface="Arial"/>
            </a:endParaRPr>
          </a:p>
          <a:p>
            <a:pPr indent="-171450" lvl="0" marL="28575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252" name="Google Shape;252;p22"/>
          <p:cNvPicPr preferRelativeResize="0"/>
          <p:nvPr/>
        </p:nvPicPr>
        <p:blipFill rotWithShape="1">
          <a:blip r:embed="rId3">
            <a:alphaModFix/>
          </a:blip>
          <a:srcRect b="0" l="0" r="0" t="0"/>
          <a:stretch/>
        </p:blipFill>
        <p:spPr>
          <a:xfrm>
            <a:off x="8578701" y="4496450"/>
            <a:ext cx="3418201" cy="23615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3"/>
          <p:cNvSpPr txBox="1"/>
          <p:nvPr/>
        </p:nvSpPr>
        <p:spPr>
          <a:xfrm>
            <a:off x="258617" y="0"/>
            <a:ext cx="9984509"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rPr b="1" i="0" lang="en-GB" sz="4000" u="none" cap="none" strike="noStrike">
                <a:solidFill>
                  <a:schemeClr val="dk1"/>
                </a:solidFill>
                <a:latin typeface="Century Gothic"/>
                <a:ea typeface="Century Gothic"/>
                <a:cs typeface="Century Gothic"/>
                <a:sym typeface="Century Gothic"/>
              </a:rPr>
              <a:t>What is the phonics screening check?</a:t>
            </a:r>
            <a:endParaRPr b="1" i="0" sz="4000" u="none" cap="none" strike="noStrike">
              <a:solidFill>
                <a:schemeClr val="dk1"/>
              </a:solidFill>
              <a:latin typeface="Century Gothic"/>
              <a:ea typeface="Century Gothic"/>
              <a:cs typeface="Century Gothic"/>
              <a:sym typeface="Century Gothic"/>
            </a:endParaRPr>
          </a:p>
          <a:p>
            <a:pPr indent="0" lvl="0" marL="0" marR="0" rtl="0" algn="l">
              <a:lnSpc>
                <a:spcPct val="90000"/>
              </a:lnSpc>
              <a:spcBef>
                <a:spcPts val="60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pic>
        <p:nvPicPr>
          <p:cNvPr descr="Image result for kids books in a pile" id="258" name="Google Shape;258;p23"/>
          <p:cNvPicPr preferRelativeResize="0"/>
          <p:nvPr/>
        </p:nvPicPr>
        <p:blipFill rotWithShape="1">
          <a:blip r:embed="rId3">
            <a:alphaModFix/>
          </a:blip>
          <a:srcRect b="0" l="0" r="0" t="0"/>
          <a:stretch/>
        </p:blipFill>
        <p:spPr>
          <a:xfrm>
            <a:off x="9770216" y="4685665"/>
            <a:ext cx="2421784" cy="1973754"/>
          </a:xfrm>
          <a:prstGeom prst="rect">
            <a:avLst/>
          </a:prstGeom>
          <a:noFill/>
          <a:ln>
            <a:noFill/>
          </a:ln>
        </p:spPr>
      </p:pic>
      <p:sp>
        <p:nvSpPr>
          <p:cNvPr id="259" name="Google Shape;259;p23"/>
          <p:cNvSpPr txBox="1"/>
          <p:nvPr/>
        </p:nvSpPr>
        <p:spPr>
          <a:xfrm>
            <a:off x="147783" y="1692794"/>
            <a:ext cx="9919853" cy="317009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The phonics screening check was introduced in 2012 in primary schools across England</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It is a statutory check of children's phonics knowledge-all children in Year One will take it in the summer term</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2000"/>
              <a:buFont typeface="Noto Sans Symbols"/>
              <a:buChar char="⮚"/>
            </a:pPr>
            <a:r>
              <a:rPr b="0" i="0" lang="en-GB" sz="2000" u="none" cap="none" strike="noStrike">
                <a:solidFill>
                  <a:schemeClr val="dk1"/>
                </a:solidFill>
                <a:latin typeface="Century Gothic"/>
                <a:ea typeface="Century Gothic"/>
                <a:cs typeface="Century Gothic"/>
                <a:sym typeface="Century Gothic"/>
              </a:rPr>
              <a:t>It helps the DfE to confirm whether children have made the expected progress in reading. </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4"/>
          <p:cNvSpPr txBox="1"/>
          <p:nvPr/>
        </p:nvSpPr>
        <p:spPr>
          <a:xfrm>
            <a:off x="258617" y="0"/>
            <a:ext cx="9984509"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rPr b="1" i="0" lang="en-GB" sz="4000" u="none" cap="none" strike="noStrike">
                <a:solidFill>
                  <a:schemeClr val="dk1"/>
                </a:solidFill>
                <a:latin typeface="Century Gothic"/>
                <a:ea typeface="Century Gothic"/>
                <a:cs typeface="Century Gothic"/>
                <a:sym typeface="Century Gothic"/>
              </a:rPr>
              <a:t>How does the check work?</a:t>
            </a:r>
            <a:endParaRPr b="1" i="0" sz="4000" u="none" cap="none" strike="noStrike">
              <a:solidFill>
                <a:schemeClr val="dk1"/>
              </a:solidFill>
              <a:latin typeface="Century Gothic"/>
              <a:ea typeface="Century Gothic"/>
              <a:cs typeface="Century Gothic"/>
              <a:sym typeface="Century Gothic"/>
            </a:endParaRPr>
          </a:p>
          <a:p>
            <a:pPr indent="0" lvl="0" marL="0" marR="0" rtl="0" algn="l">
              <a:lnSpc>
                <a:spcPct val="90000"/>
              </a:lnSpc>
              <a:spcBef>
                <a:spcPts val="60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265" name="Google Shape;265;p24"/>
          <p:cNvSpPr txBox="1"/>
          <p:nvPr/>
        </p:nvSpPr>
        <p:spPr>
          <a:xfrm>
            <a:off x="166375" y="1170675"/>
            <a:ext cx="10892400" cy="5264100"/>
          </a:xfrm>
          <a:prstGeom prst="rect">
            <a:avLst/>
          </a:prstGeom>
          <a:noFill/>
          <a:ln>
            <a:noFill/>
          </a:ln>
        </p:spPr>
        <p:txBody>
          <a:bodyPr anchorCtr="0" anchor="t" bIns="45700" lIns="91425" spcFirstLastPara="1" rIns="91425" wrap="square" tIns="45700">
            <a:spAutoFit/>
          </a:bodyPr>
          <a:lstStyle/>
          <a:p>
            <a:pPr indent="-292100" lvl="0" marL="285750" marR="0" rtl="0" algn="l">
              <a:lnSpc>
                <a:spcPct val="100000"/>
              </a:lnSpc>
              <a:spcBef>
                <a:spcPts val="0"/>
              </a:spcBef>
              <a:spcAft>
                <a:spcPts val="0"/>
              </a:spcAft>
              <a:buClr>
                <a:schemeClr val="dk1"/>
              </a:buClr>
              <a:buSzPts val="2100"/>
              <a:buFont typeface="Noto Sans Symbols"/>
              <a:buChar char="⮚"/>
            </a:pPr>
            <a:r>
              <a:rPr b="0" i="0" lang="en-GB" sz="2100" u="none" cap="none" strike="noStrike">
                <a:solidFill>
                  <a:schemeClr val="dk1"/>
                </a:solidFill>
                <a:latin typeface="Century Gothic"/>
                <a:ea typeface="Century Gothic"/>
                <a:cs typeface="Century Gothic"/>
                <a:sym typeface="Century Gothic"/>
              </a:rPr>
              <a:t>Your child will sit with their class teacher and be asked to read aloud </a:t>
            </a:r>
            <a:r>
              <a:rPr b="1" i="0" lang="en-GB" sz="2100" u="none" cap="none" strike="noStrike">
                <a:solidFill>
                  <a:schemeClr val="dk1"/>
                </a:solidFill>
                <a:latin typeface="Century Gothic"/>
                <a:ea typeface="Century Gothic"/>
                <a:cs typeface="Century Gothic"/>
                <a:sym typeface="Century Gothic"/>
              </a:rPr>
              <a:t>40 words</a:t>
            </a:r>
            <a:endParaRPr b="0" i="0" sz="15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1" i="0" sz="2100" u="none" cap="none" strike="noStrike">
              <a:solidFill>
                <a:schemeClr val="dk1"/>
              </a:solidFill>
              <a:latin typeface="Century Gothic"/>
              <a:ea typeface="Century Gothic"/>
              <a:cs typeface="Century Gothic"/>
              <a:sym typeface="Century Gothic"/>
            </a:endParaRPr>
          </a:p>
          <a:p>
            <a:pPr indent="-292100" lvl="0" marL="285750" marR="0" rtl="0" algn="l">
              <a:lnSpc>
                <a:spcPct val="100000"/>
              </a:lnSpc>
              <a:spcBef>
                <a:spcPts val="0"/>
              </a:spcBef>
              <a:spcAft>
                <a:spcPts val="0"/>
              </a:spcAft>
              <a:buClr>
                <a:schemeClr val="dk1"/>
              </a:buClr>
              <a:buSzPts val="2100"/>
              <a:buFont typeface="Noto Sans Symbols"/>
              <a:buChar char="⮚"/>
            </a:pPr>
            <a:r>
              <a:rPr b="0" i="0" lang="en-GB" sz="2100" u="none" cap="none" strike="noStrike">
                <a:solidFill>
                  <a:schemeClr val="dk1"/>
                </a:solidFill>
                <a:latin typeface="Century Gothic"/>
                <a:ea typeface="Century Gothic"/>
                <a:cs typeface="Century Gothic"/>
                <a:sym typeface="Century Gothic"/>
              </a:rPr>
              <a:t>Your child may have read some of these words before because they are “real”-whilst others are known as “alien” words and are completely new to them.</a:t>
            </a:r>
            <a:endParaRPr b="0" i="0" sz="15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100" u="none" cap="none" strike="noStrike">
              <a:solidFill>
                <a:schemeClr val="dk1"/>
              </a:solidFill>
              <a:latin typeface="Century Gothic"/>
              <a:ea typeface="Century Gothic"/>
              <a:cs typeface="Century Gothic"/>
              <a:sym typeface="Century Gothic"/>
            </a:endParaRPr>
          </a:p>
          <a:p>
            <a:pPr indent="-292100" lvl="0" marL="285750" marR="0" rtl="0" algn="l">
              <a:lnSpc>
                <a:spcPct val="100000"/>
              </a:lnSpc>
              <a:spcBef>
                <a:spcPts val="0"/>
              </a:spcBef>
              <a:spcAft>
                <a:spcPts val="0"/>
              </a:spcAft>
              <a:buClr>
                <a:schemeClr val="dk1"/>
              </a:buClr>
              <a:buSzPts val="2100"/>
              <a:buFont typeface="Noto Sans Symbols"/>
              <a:buChar char="⮚"/>
            </a:pPr>
            <a:r>
              <a:rPr b="0" i="0" lang="en-GB" sz="2100" u="none" cap="none" strike="noStrike">
                <a:solidFill>
                  <a:schemeClr val="dk1"/>
                </a:solidFill>
                <a:latin typeface="Century Gothic"/>
                <a:ea typeface="Century Gothic"/>
                <a:cs typeface="Century Gothic"/>
                <a:sym typeface="Century Gothic"/>
              </a:rPr>
              <a:t>The check gets progressively more challenging </a:t>
            </a:r>
            <a:endParaRPr b="0" i="0" sz="15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100" u="none" cap="none" strike="noStrike">
              <a:solidFill>
                <a:schemeClr val="dk1"/>
              </a:solidFill>
              <a:latin typeface="Century Gothic"/>
              <a:ea typeface="Century Gothic"/>
              <a:cs typeface="Century Gothic"/>
              <a:sym typeface="Century Gothic"/>
            </a:endParaRPr>
          </a:p>
          <a:p>
            <a:pPr indent="-292100" lvl="0" marL="285750" marR="0" rtl="0" algn="l">
              <a:lnSpc>
                <a:spcPct val="100000"/>
              </a:lnSpc>
              <a:spcBef>
                <a:spcPts val="0"/>
              </a:spcBef>
              <a:spcAft>
                <a:spcPts val="0"/>
              </a:spcAft>
              <a:buClr>
                <a:schemeClr val="dk1"/>
              </a:buClr>
              <a:buSzPts val="2100"/>
              <a:buFont typeface="Noto Sans Symbols"/>
              <a:buChar char="⮚"/>
            </a:pPr>
            <a:r>
              <a:rPr b="0" i="0" lang="en-GB" sz="2100" u="none" cap="none" strike="noStrike">
                <a:solidFill>
                  <a:schemeClr val="dk1"/>
                </a:solidFill>
                <a:latin typeface="Century Gothic"/>
                <a:ea typeface="Century Gothic"/>
                <a:cs typeface="Century Gothic"/>
                <a:sym typeface="Century Gothic"/>
              </a:rPr>
              <a:t>The check normally takes just a few minutes to complete and there is </a:t>
            </a:r>
            <a:r>
              <a:rPr b="1" i="0" lang="en-GB" sz="2100" u="none" cap="none" strike="noStrike">
                <a:solidFill>
                  <a:schemeClr val="dk1"/>
                </a:solidFill>
                <a:latin typeface="Century Gothic"/>
                <a:ea typeface="Century Gothic"/>
                <a:cs typeface="Century Gothic"/>
                <a:sym typeface="Century Gothic"/>
              </a:rPr>
              <a:t>no</a:t>
            </a:r>
            <a:r>
              <a:rPr b="0" i="0" lang="en-GB" sz="2100" u="none" cap="none" strike="noStrike">
                <a:solidFill>
                  <a:schemeClr val="dk1"/>
                </a:solidFill>
                <a:latin typeface="Century Gothic"/>
                <a:ea typeface="Century Gothic"/>
                <a:cs typeface="Century Gothic"/>
                <a:sym typeface="Century Gothic"/>
              </a:rPr>
              <a:t> time limit.</a:t>
            </a:r>
            <a:endParaRPr b="0" i="0" sz="15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100" u="none" cap="none" strike="noStrike">
              <a:solidFill>
                <a:schemeClr val="dk1"/>
              </a:solidFill>
              <a:latin typeface="Century Gothic"/>
              <a:ea typeface="Century Gothic"/>
              <a:cs typeface="Century Gothic"/>
              <a:sym typeface="Century Gothic"/>
            </a:endParaRPr>
          </a:p>
          <a:p>
            <a:pPr indent="-292100" lvl="0" marL="285750" marR="0" rtl="0" algn="l">
              <a:lnSpc>
                <a:spcPct val="100000"/>
              </a:lnSpc>
              <a:spcBef>
                <a:spcPts val="0"/>
              </a:spcBef>
              <a:spcAft>
                <a:spcPts val="0"/>
              </a:spcAft>
              <a:buClr>
                <a:schemeClr val="dk1"/>
              </a:buClr>
              <a:buSzPts val="2100"/>
              <a:buFont typeface="Noto Sans Symbols"/>
              <a:buChar char="⮚"/>
            </a:pPr>
            <a:r>
              <a:rPr b="0" i="0" lang="en-GB" sz="2100" u="none" cap="none" strike="noStrike">
                <a:solidFill>
                  <a:schemeClr val="dk1"/>
                </a:solidFill>
                <a:latin typeface="Century Gothic"/>
                <a:ea typeface="Century Gothic"/>
                <a:cs typeface="Century Gothic"/>
                <a:sym typeface="Century Gothic"/>
              </a:rPr>
              <a:t>If your child is struggling-we will stop the check. It is carefully designed not to be stressful for your child.</a:t>
            </a:r>
            <a:endParaRPr b="0" i="0" sz="15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100" u="none" cap="none" strike="noStrike">
              <a:solidFill>
                <a:schemeClr val="dk1"/>
              </a:solidFill>
              <a:latin typeface="Century Gothic"/>
              <a:ea typeface="Century Gothic"/>
              <a:cs typeface="Century Gothic"/>
              <a:sym typeface="Century Gothic"/>
            </a:endParaRPr>
          </a:p>
          <a:p>
            <a:pPr indent="-292100" lvl="0" marL="285750" marR="0" rtl="0" algn="l">
              <a:lnSpc>
                <a:spcPct val="100000"/>
              </a:lnSpc>
              <a:spcBef>
                <a:spcPts val="0"/>
              </a:spcBef>
              <a:spcAft>
                <a:spcPts val="0"/>
              </a:spcAft>
              <a:buClr>
                <a:schemeClr val="dk1"/>
              </a:buClr>
              <a:buSzPts val="2100"/>
              <a:buFont typeface="Noto Sans Symbols"/>
              <a:buChar char="⮚"/>
            </a:pPr>
            <a:r>
              <a:rPr b="0" i="0" lang="en-GB" sz="2100" u="none" cap="none" strike="noStrike">
                <a:solidFill>
                  <a:schemeClr val="dk1"/>
                </a:solidFill>
                <a:latin typeface="Century Gothic"/>
                <a:ea typeface="Century Gothic"/>
                <a:cs typeface="Century Gothic"/>
                <a:sym typeface="Century Gothic"/>
              </a:rPr>
              <a:t>Children will be in a familiar environment when taking the check and have already started using similar materials within their daily phonics lessons. </a:t>
            </a:r>
            <a:endParaRPr b="0" i="0" sz="2100" u="none" cap="none" strike="noStrike">
              <a:solidFill>
                <a:schemeClr val="dk1"/>
              </a:solidFill>
              <a:latin typeface="Century Gothic"/>
              <a:ea typeface="Century Gothic"/>
              <a:cs typeface="Century Gothic"/>
              <a:sym typeface="Century Gothic"/>
            </a:endParaRPr>
          </a:p>
        </p:txBody>
      </p:sp>
      <p:pic>
        <p:nvPicPr>
          <p:cNvPr descr="Image result for book worm" id="266" name="Google Shape;266;p24"/>
          <p:cNvPicPr preferRelativeResize="0"/>
          <p:nvPr/>
        </p:nvPicPr>
        <p:blipFill rotWithShape="1">
          <a:blip r:embed="rId3">
            <a:alphaModFix/>
          </a:blip>
          <a:srcRect b="0" l="0" r="0" t="0"/>
          <a:stretch/>
        </p:blipFill>
        <p:spPr>
          <a:xfrm>
            <a:off x="10910875" y="0"/>
            <a:ext cx="1281136" cy="128113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5"/>
          <p:cNvSpPr txBox="1"/>
          <p:nvPr/>
        </p:nvSpPr>
        <p:spPr>
          <a:xfrm>
            <a:off x="28333" y="0"/>
            <a:ext cx="11286212" cy="169279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rial"/>
              <a:buNone/>
            </a:pPr>
            <a:r>
              <a:rPr b="1" i="0" lang="en-GB" sz="4000" u="none" cap="none" strike="noStrike">
                <a:solidFill>
                  <a:schemeClr val="dk1"/>
                </a:solidFill>
                <a:latin typeface="Century Gothic"/>
                <a:ea typeface="Century Gothic"/>
                <a:cs typeface="Century Gothic"/>
                <a:sym typeface="Century Gothic"/>
              </a:rPr>
              <a:t>What are “nonsense words” or “alien words”?</a:t>
            </a:r>
            <a:endParaRPr b="1" i="0" sz="4000" u="none" cap="none" strike="noStrike">
              <a:solidFill>
                <a:schemeClr val="dk1"/>
              </a:solidFill>
              <a:latin typeface="Century Gothic"/>
              <a:ea typeface="Century Gothic"/>
              <a:cs typeface="Century Gothic"/>
              <a:sym typeface="Century Gothic"/>
            </a:endParaRPr>
          </a:p>
          <a:p>
            <a:pPr indent="0" lvl="0" marL="0" marR="0" rtl="0" algn="l">
              <a:lnSpc>
                <a:spcPct val="90000"/>
              </a:lnSpc>
              <a:spcBef>
                <a:spcPts val="60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272" name="Google Shape;272;p25"/>
          <p:cNvSpPr txBox="1"/>
          <p:nvPr/>
        </p:nvSpPr>
        <p:spPr>
          <a:xfrm>
            <a:off x="418476" y="1281150"/>
            <a:ext cx="11424600" cy="4956300"/>
          </a:xfrm>
          <a:prstGeom prst="rect">
            <a:avLst/>
          </a:prstGeom>
          <a:noFill/>
          <a:ln>
            <a:noFill/>
          </a:ln>
        </p:spPr>
        <p:txBody>
          <a:bodyPr anchorCtr="0" anchor="t" bIns="45700" lIns="91425" spcFirstLastPara="1" rIns="91425" wrap="square" tIns="45700">
            <a:spAutoFit/>
          </a:bodyPr>
          <a:lstStyle/>
          <a:p>
            <a:pPr indent="-304800" lvl="0" marL="28575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The check will contain a combination of “real words” and “alien words”</a:t>
            </a:r>
            <a:endParaRPr b="0" i="0" sz="17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300" u="none" cap="none" strike="noStrike">
              <a:solidFill>
                <a:schemeClr val="dk1"/>
              </a:solidFill>
              <a:latin typeface="Century Gothic"/>
              <a:ea typeface="Century Gothic"/>
              <a:cs typeface="Century Gothic"/>
              <a:sym typeface="Century Gothic"/>
            </a:endParaRPr>
          </a:p>
          <a:p>
            <a:pPr indent="-304800" lvl="0" marL="28575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Your child will be aware before the check that there will be “alien words” included. All children are familiar with these as we already use “alien words” when we teach phonics (words that are  new to them).</a:t>
            </a:r>
            <a:endParaRPr b="0" i="0" sz="17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300" u="none" cap="none" strike="noStrike">
              <a:solidFill>
                <a:schemeClr val="dk1"/>
              </a:solidFill>
              <a:latin typeface="Century Gothic"/>
              <a:ea typeface="Century Gothic"/>
              <a:cs typeface="Century Gothic"/>
              <a:sym typeface="Century Gothic"/>
            </a:endParaRPr>
          </a:p>
          <a:p>
            <a:pPr indent="-304800" lvl="0" marL="28575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These will be presented with an alien/figure next to them in the check.</a:t>
            </a:r>
            <a:endParaRPr b="0" i="0" sz="17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300" u="none" cap="none" strike="noStrike">
              <a:solidFill>
                <a:schemeClr val="dk1"/>
              </a:solidFill>
              <a:latin typeface="Century Gothic"/>
              <a:ea typeface="Century Gothic"/>
              <a:cs typeface="Century Gothic"/>
              <a:sym typeface="Century Gothic"/>
            </a:endParaRPr>
          </a:p>
          <a:p>
            <a:pPr indent="-304800" lvl="0" marL="285750" marR="0" rtl="0" algn="l">
              <a:lnSpc>
                <a:spcPct val="100000"/>
              </a:lnSpc>
              <a:spcBef>
                <a:spcPts val="0"/>
              </a:spcBef>
              <a:spcAft>
                <a:spcPts val="0"/>
              </a:spcAft>
              <a:buClr>
                <a:schemeClr val="dk1"/>
              </a:buClr>
              <a:buSzPts val="2300"/>
              <a:buFont typeface="Noto Sans Symbols"/>
              <a:buChar char="⮚"/>
            </a:pPr>
            <a:r>
              <a:rPr b="0" i="0" lang="en-GB" sz="2300" u="none" cap="none" strike="noStrike">
                <a:solidFill>
                  <a:schemeClr val="dk1"/>
                </a:solidFill>
                <a:latin typeface="Century Gothic"/>
                <a:ea typeface="Century Gothic"/>
                <a:cs typeface="Century Gothic"/>
                <a:sym typeface="Century Gothic"/>
              </a:rPr>
              <a:t>“Alien words” are important to include because words such as “vap” or “jound” are new to all children. Children cannot read these type of words by using their memory or vocabulary; they have to use their phonic decoding skills. This is a fair way to assess their ability to decode. </a:t>
            </a:r>
            <a:endParaRPr b="0" i="0" sz="17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a:p>
            <a:pPr indent="-158750" lvl="0" marL="285750" marR="0" rtl="0" algn="l">
              <a:lnSpc>
                <a:spcPct val="100000"/>
              </a:lnSpc>
              <a:spcBef>
                <a:spcPts val="0"/>
              </a:spcBef>
              <a:spcAft>
                <a:spcPts val="0"/>
              </a:spcAft>
              <a:buClr>
                <a:schemeClr val="dk1"/>
              </a:buClr>
              <a:buSzPts val="2000"/>
              <a:buFont typeface="Noto Sans Symbols"/>
              <a:buNone/>
            </a:pPr>
            <a:r>
              <a:t/>
            </a:r>
            <a:endParaRPr b="0" i="0" sz="2000" u="none" cap="none" strike="noStrike">
              <a:solidFill>
                <a:schemeClr val="dk1"/>
              </a:solidFill>
              <a:latin typeface="Century Gothic"/>
              <a:ea typeface="Century Gothic"/>
              <a:cs typeface="Century Gothic"/>
              <a:sym typeface="Century Gothic"/>
            </a:endParaRPr>
          </a:p>
        </p:txBody>
      </p:sp>
      <p:pic>
        <p:nvPicPr>
          <p:cNvPr descr="Image result for book worm" id="273" name="Google Shape;273;p25"/>
          <p:cNvPicPr preferRelativeResize="0"/>
          <p:nvPr/>
        </p:nvPicPr>
        <p:blipFill rotWithShape="1">
          <a:blip r:embed="rId3">
            <a:alphaModFix/>
          </a:blip>
          <a:srcRect b="0" l="0" r="0" t="0"/>
          <a:stretch/>
        </p:blipFill>
        <p:spPr>
          <a:xfrm>
            <a:off x="10910852" y="4"/>
            <a:ext cx="1281136" cy="128113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6"/>
          <p:cNvSpPr txBox="1"/>
          <p:nvPr/>
        </p:nvSpPr>
        <p:spPr>
          <a:xfrm>
            <a:off x="330000" y="156175"/>
            <a:ext cx="11532000" cy="16476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rgbClr val="000000"/>
              </a:buClr>
              <a:buSzPts val="2000"/>
              <a:buFont typeface="Arial"/>
              <a:buNone/>
            </a:pPr>
            <a:r>
              <a:rPr b="0" i="0" lang="en-GB" sz="2400" u="none" cap="none" strike="noStrike">
                <a:solidFill>
                  <a:srgbClr val="000000"/>
                </a:solidFill>
                <a:latin typeface="Century Gothic"/>
                <a:ea typeface="Century Gothic"/>
                <a:cs typeface="Century Gothic"/>
                <a:sym typeface="Century Gothic"/>
              </a:rPr>
              <a:t>The “alien words” are presented alongside a picture of an imaginary creature, and children can be told the non-word is the name of that type of creature. This helps children to understand that the non-word should not be matched to their existing vocabulary.</a:t>
            </a:r>
            <a:endParaRPr b="0" i="0" sz="1800" u="none" cap="none" strike="noStrike">
              <a:solidFill>
                <a:srgbClr val="000000"/>
              </a:solidFill>
              <a:latin typeface="Arial"/>
              <a:ea typeface="Arial"/>
              <a:cs typeface="Arial"/>
              <a:sym typeface="Arial"/>
            </a:endParaRPr>
          </a:p>
        </p:txBody>
      </p:sp>
      <p:pic>
        <p:nvPicPr>
          <p:cNvPr id="279" name="Google Shape;279;p26"/>
          <p:cNvPicPr preferRelativeResize="0"/>
          <p:nvPr/>
        </p:nvPicPr>
        <p:blipFill rotWithShape="1">
          <a:blip r:embed="rId3">
            <a:alphaModFix/>
          </a:blip>
          <a:srcRect b="0" l="0" r="0" t="0"/>
          <a:stretch/>
        </p:blipFill>
        <p:spPr>
          <a:xfrm>
            <a:off x="2786415" y="1965875"/>
            <a:ext cx="6619175" cy="47598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descr="Front view pile of books with copy space Free Photo" id="284" name="Google Shape;284;p27"/>
          <p:cNvPicPr preferRelativeResize="0"/>
          <p:nvPr/>
        </p:nvPicPr>
        <p:blipFill rotWithShape="1">
          <a:blip r:embed="rId3">
            <a:alphaModFix/>
          </a:blip>
          <a:srcRect b="0" l="0" r="0" t="0"/>
          <a:stretch/>
        </p:blipFill>
        <p:spPr>
          <a:xfrm>
            <a:off x="-4330" y="0"/>
            <a:ext cx="12196330" cy="6858000"/>
          </a:xfrm>
          <a:prstGeom prst="rect">
            <a:avLst/>
          </a:prstGeom>
          <a:noFill/>
          <a:ln>
            <a:noFill/>
          </a:ln>
        </p:spPr>
      </p:pic>
      <p:sp>
        <p:nvSpPr>
          <p:cNvPr id="285" name="Google Shape;285;p27"/>
          <p:cNvSpPr txBox="1"/>
          <p:nvPr/>
        </p:nvSpPr>
        <p:spPr>
          <a:xfrm>
            <a:off x="757382" y="378691"/>
            <a:ext cx="5412509" cy="520142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1" i="0" lang="en-GB" sz="4000" u="none" cap="none" strike="noStrike">
                <a:solidFill>
                  <a:schemeClr val="dk1"/>
                </a:solidFill>
                <a:latin typeface="Century Gothic"/>
                <a:ea typeface="Century Gothic"/>
                <a:cs typeface="Century Gothic"/>
                <a:sym typeface="Century Gothic"/>
              </a:rPr>
              <a:t>Any Questions?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000"/>
              <a:buFont typeface="Arial"/>
              <a:buNone/>
            </a:pPr>
            <a:r>
              <a:rPr b="1" i="1" lang="en-GB" sz="4000" u="none" cap="none" strike="noStrike">
                <a:solidFill>
                  <a:schemeClr val="dk1"/>
                </a:solidFill>
                <a:latin typeface="Century Gothic"/>
                <a:ea typeface="Century Gothic"/>
                <a:cs typeface="Century Gothic"/>
                <a:sym typeface="Century Gothic"/>
              </a:rPr>
              <a:t>Thank you </a:t>
            </a:r>
            <a:endParaRPr b="1" i="1" sz="40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8"/>
          <p:cNvSpPr txBox="1"/>
          <p:nvPr/>
        </p:nvSpPr>
        <p:spPr>
          <a:xfrm>
            <a:off x="3503712" y="175098"/>
            <a:ext cx="5112568"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000"/>
              <a:buFont typeface="Century Gothic"/>
              <a:buNone/>
            </a:pPr>
            <a:r>
              <a:rPr b="1" i="0" lang="en-GB" sz="4000" u="none" cap="none" strike="noStrike">
                <a:solidFill>
                  <a:schemeClr val="dk1"/>
                </a:solidFill>
                <a:latin typeface="Century Gothic"/>
                <a:ea typeface="Century Gothic"/>
                <a:cs typeface="Century Gothic"/>
                <a:sym typeface="Century Gothic"/>
              </a:rPr>
              <a:t>Useful Resources</a:t>
            </a:r>
            <a:endParaRPr b="0" i="0" sz="1400" u="none" cap="none" strike="noStrike">
              <a:solidFill>
                <a:srgbClr val="000000"/>
              </a:solidFill>
              <a:latin typeface="Arial"/>
              <a:ea typeface="Arial"/>
              <a:cs typeface="Arial"/>
              <a:sym typeface="Arial"/>
            </a:endParaRPr>
          </a:p>
        </p:txBody>
      </p:sp>
      <p:sp>
        <p:nvSpPr>
          <p:cNvPr id="292" name="Google Shape;292;p28"/>
          <p:cNvSpPr/>
          <p:nvPr/>
        </p:nvSpPr>
        <p:spPr>
          <a:xfrm>
            <a:off x="541250" y="1556800"/>
            <a:ext cx="11178900" cy="3293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0" i="1"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1" lang="en-GB" sz="2200" u="sng" cap="none" strike="noStrike">
                <a:solidFill>
                  <a:schemeClr val="dk1"/>
                </a:solidFill>
                <a:latin typeface="Century Gothic"/>
                <a:ea typeface="Century Gothic"/>
                <a:cs typeface="Century Gothic"/>
                <a:sym typeface="Century Gothic"/>
                <a:hlinkClick r:id="rId3">
                  <a:extLst>
                    <a:ext uri="{A12FA001-AC4F-418D-AE19-62706E023703}">
                      <ahyp:hlinkClr val="tx"/>
                    </a:ext>
                  </a:extLst>
                </a:hlinkClick>
              </a:rPr>
              <a:t>https://www.gov.uk/government/collections/phonics</a:t>
            </a:r>
            <a:r>
              <a:rPr b="0" i="1" lang="en-GB" sz="2200" u="none" cap="none" strike="noStrike">
                <a:solidFill>
                  <a:schemeClr val="dk1"/>
                </a:solidFill>
                <a:latin typeface="Century Gothic"/>
                <a:ea typeface="Century Gothic"/>
                <a:cs typeface="Century Gothic"/>
                <a:sym typeface="Century Gothic"/>
              </a:rPr>
              <a:t> - DFE documents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2200" u="sng" cap="none" strike="noStrike">
              <a:solidFill>
                <a:schemeClr val="dk1"/>
              </a:solidFill>
              <a:latin typeface="Century Gothic"/>
              <a:ea typeface="Century Gothic"/>
              <a:cs typeface="Century Gothic"/>
              <a:sym typeface="Century Gothic"/>
              <a:hlinkClick r:id="rId4">
                <a:extLst>
                  <a:ext uri="{A12FA001-AC4F-418D-AE19-62706E023703}">
                    <ahyp:hlinkClr val="tx"/>
                  </a:ext>
                </a:extLst>
              </a:hlinkClick>
            </a:endParaRPr>
          </a:p>
          <a:p>
            <a:pPr indent="0" lvl="0" marL="0" marR="0" rtl="0" algn="l">
              <a:lnSpc>
                <a:spcPct val="100000"/>
              </a:lnSpc>
              <a:spcBef>
                <a:spcPts val="0"/>
              </a:spcBef>
              <a:spcAft>
                <a:spcPts val="0"/>
              </a:spcAft>
              <a:buClr>
                <a:srgbClr val="000000"/>
              </a:buClr>
              <a:buSzPts val="1600"/>
              <a:buFont typeface="Arial"/>
              <a:buNone/>
            </a:pPr>
            <a:r>
              <a:rPr b="0" i="0" lang="en-GB" sz="2200" u="sng" cap="none" strike="noStrike">
                <a:solidFill>
                  <a:schemeClr val="dk1"/>
                </a:solidFill>
                <a:latin typeface="Century Gothic"/>
                <a:ea typeface="Century Gothic"/>
                <a:cs typeface="Century Gothic"/>
                <a:sym typeface="Century Gothic"/>
                <a:hlinkClick r:id="rId5">
                  <a:extLst>
                    <a:ext uri="{A12FA001-AC4F-418D-AE19-62706E023703}">
                      <ahyp:hlinkClr val="tx"/>
                    </a:ext>
                  </a:extLst>
                </a:hlinkClick>
              </a:rPr>
              <a:t>https://www.phonicsplay.co.uk/</a:t>
            </a:r>
            <a:r>
              <a:rPr b="0" i="0" lang="en-GB" sz="2200" u="none" cap="none" strike="noStrike">
                <a:solidFill>
                  <a:schemeClr val="dk1"/>
                </a:solidFill>
                <a:latin typeface="Century Gothic"/>
                <a:ea typeface="Century Gothic"/>
                <a:cs typeface="Century Gothic"/>
                <a:sym typeface="Century Gothic"/>
              </a:rPr>
              <a:t> - </a:t>
            </a:r>
            <a:r>
              <a:rPr b="0" i="1" lang="en-GB" sz="2200" u="none" cap="none" strike="noStrike">
                <a:solidFill>
                  <a:schemeClr val="dk1"/>
                </a:solidFill>
                <a:latin typeface="Century Gothic"/>
                <a:ea typeface="Century Gothic"/>
                <a:cs typeface="Century Gothic"/>
                <a:sym typeface="Century Gothic"/>
              </a:rPr>
              <a:t>Some resources on the website are only available to subscribers however the planning sequences are free.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1" sz="2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1" lang="en-GB" sz="2200" u="sng" cap="none" strike="noStrike">
                <a:solidFill>
                  <a:schemeClr val="dk1"/>
                </a:solidFill>
                <a:latin typeface="Century Gothic"/>
                <a:ea typeface="Century Gothic"/>
                <a:cs typeface="Century Gothic"/>
                <a:sym typeface="Century Gothic"/>
                <a:hlinkClick r:id="rId6">
                  <a:extLst>
                    <a:ext uri="{A12FA001-AC4F-418D-AE19-62706E023703}">
                      <ahyp:hlinkClr val="tx"/>
                    </a:ext>
                  </a:extLst>
                </a:hlinkClick>
              </a:rPr>
              <a:t>https://www.youtube.com/watch?v=-ksblMiliA8</a:t>
            </a:r>
            <a:r>
              <a:rPr b="0" i="1" lang="en-GB" sz="2200" u="none" cap="none" strike="noStrike">
                <a:solidFill>
                  <a:schemeClr val="dk1"/>
                </a:solidFill>
                <a:latin typeface="Century Gothic"/>
                <a:ea typeface="Century Gothic"/>
                <a:cs typeface="Century Gothic"/>
                <a:sym typeface="Century Gothic"/>
              </a:rPr>
              <a:t>  - Pronunciation of sounds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1" sz="2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1" lang="en-GB" sz="2200" u="sng" cap="none" strike="noStrike">
                <a:solidFill>
                  <a:schemeClr val="dk1"/>
                </a:solidFill>
                <a:latin typeface="Century Gothic"/>
                <a:ea typeface="Century Gothic"/>
                <a:cs typeface="Century Gothic"/>
                <a:sym typeface="Century Gothic"/>
                <a:hlinkClick r:id="rId7">
                  <a:extLst>
                    <a:ext uri="{A12FA001-AC4F-418D-AE19-62706E023703}">
                      <ahyp:hlinkClr val="tx"/>
                    </a:ext>
                  </a:extLst>
                </a:hlinkClick>
              </a:rPr>
              <a:t>https://www.topmarks.co.uk/english-games/5-7-years/letters-and-sounds</a:t>
            </a:r>
            <a:r>
              <a:rPr b="0" i="1" lang="en-GB" sz="2200" u="none" cap="none" strike="noStrike">
                <a:solidFill>
                  <a:schemeClr val="dk1"/>
                </a:solidFill>
                <a:latin typeface="Century Gothic"/>
                <a:ea typeface="Century Gothic"/>
                <a:cs typeface="Century Gothic"/>
                <a:sym typeface="Century Gothic"/>
              </a:rPr>
              <a:t> - Games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1" sz="2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1" lang="en-GB" sz="2200" u="sng" cap="none" strike="noStrike">
                <a:solidFill>
                  <a:schemeClr val="dk1"/>
                </a:solidFill>
                <a:latin typeface="Century Gothic"/>
                <a:ea typeface="Century Gothic"/>
                <a:cs typeface="Century Gothic"/>
                <a:sym typeface="Century Gothic"/>
                <a:hlinkClick r:id="rId8">
                  <a:extLst>
                    <a:ext uri="{A12FA001-AC4F-418D-AE19-62706E023703}">
                      <ahyp:hlinkClr val="tx"/>
                    </a:ext>
                  </a:extLst>
                </a:hlinkClick>
              </a:rPr>
              <a:t>https://www.phonicsbloom.com/</a:t>
            </a:r>
            <a:r>
              <a:rPr b="0" i="1" lang="en-GB" sz="2200" u="none" cap="none" strike="noStrike">
                <a:solidFill>
                  <a:schemeClr val="dk1"/>
                </a:solidFill>
                <a:latin typeface="Century Gothic"/>
                <a:ea typeface="Century Gothic"/>
                <a:cs typeface="Century Gothic"/>
                <a:sym typeface="Century Gothic"/>
              </a:rPr>
              <a:t>  - Games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1" sz="2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1" lang="en-GB" sz="2200" u="sng" cap="none" strike="noStrike">
                <a:solidFill>
                  <a:schemeClr val="dk1"/>
                </a:solidFill>
                <a:latin typeface="Century Gothic"/>
                <a:ea typeface="Century Gothic"/>
                <a:cs typeface="Century Gothic"/>
                <a:sym typeface="Century Gothic"/>
                <a:hlinkClick r:id="rId9">
                  <a:extLst>
                    <a:ext uri="{A12FA001-AC4F-418D-AE19-62706E023703}">
                      <ahyp:hlinkClr val="tx"/>
                    </a:ext>
                  </a:extLst>
                </a:hlinkClick>
              </a:rPr>
              <a:t>https://www.primarysupportteam.co.uk/files/phonics_at_ks2.pdf</a:t>
            </a:r>
            <a:r>
              <a:rPr b="0" i="1" lang="en-GB" sz="2200" u="none" cap="none" strike="noStrike">
                <a:solidFill>
                  <a:schemeClr val="dk1"/>
                </a:solidFill>
                <a:latin typeface="Century Gothic"/>
                <a:ea typeface="Century Gothic"/>
                <a:cs typeface="Century Gothic"/>
                <a:sym typeface="Century Gothic"/>
              </a:rPr>
              <a:t> - Phonics in KS2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2020-03-12T12:11:14Z</dcterms:created>
  <dc:creator>Jessica Rowley</dc:creator>
</cp:coreProperties>
</file>